
<file path=[Content_Types].xml><?xml version="1.0" encoding="utf-8"?>
<Types xmlns="http://schemas.openxmlformats.org/package/2006/content-types">
  <Default Extension="xml" ContentType="application/xml"/>
  <Default Extension="m4v" ContentType="video/unknown"/>
  <Default Extension="emf" ContentType="image/x-emf"/>
  <Default Extension="rels" ContentType="application/vnd.openxmlformats-package.relationships+xml"/>
  <Default Extension="mov" ContentType="vide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27"/>
  </p:notesMasterIdLst>
  <p:handoutMasterIdLst>
    <p:handoutMasterId r:id="rId28"/>
  </p:handoutMasterIdLst>
  <p:sldIdLst>
    <p:sldId id="267" r:id="rId2"/>
    <p:sldId id="264" r:id="rId3"/>
    <p:sldId id="301" r:id="rId4"/>
    <p:sldId id="278" r:id="rId5"/>
    <p:sldId id="279" r:id="rId6"/>
    <p:sldId id="308" r:id="rId7"/>
    <p:sldId id="282" r:id="rId8"/>
    <p:sldId id="281" r:id="rId9"/>
    <p:sldId id="280" r:id="rId10"/>
    <p:sldId id="300" r:id="rId11"/>
    <p:sldId id="287" r:id="rId12"/>
    <p:sldId id="286" r:id="rId13"/>
    <p:sldId id="309" r:id="rId14"/>
    <p:sldId id="306" r:id="rId15"/>
    <p:sldId id="307" r:id="rId16"/>
    <p:sldId id="291" r:id="rId17"/>
    <p:sldId id="292" r:id="rId18"/>
    <p:sldId id="295" r:id="rId19"/>
    <p:sldId id="302" r:id="rId20"/>
    <p:sldId id="303" r:id="rId21"/>
    <p:sldId id="304" r:id="rId22"/>
    <p:sldId id="305" r:id="rId23"/>
    <p:sldId id="297" r:id="rId24"/>
    <p:sldId id="298" r:id="rId25"/>
    <p:sldId id="299" r:id="rId26"/>
  </p:sldIdLst>
  <p:sldSz cx="7315200" cy="4114800"/>
  <p:notesSz cx="6858000" cy="9144000"/>
  <p:defaultTextStyle>
    <a:defPPr>
      <a:defRPr lang="en-US"/>
    </a:defPPr>
    <a:lvl1pPr algn="l" rtl="0" fontAlgn="base">
      <a:spcBef>
        <a:spcPct val="0"/>
      </a:spcBef>
      <a:spcAft>
        <a:spcPct val="0"/>
      </a:spcAft>
      <a:defRPr sz="2400" kern="1200">
        <a:solidFill>
          <a:schemeClr val="tx1"/>
        </a:solidFill>
        <a:latin typeface="Arial" charset="0"/>
        <a:ea typeface="ＭＳ Ｐゴシック" charset="0"/>
        <a:cs typeface="ＭＳ Ｐゴシック" charset="0"/>
      </a:defRPr>
    </a:lvl1pPr>
    <a:lvl2pPr marL="365125" indent="92075" algn="l" rtl="0" fontAlgn="base">
      <a:spcBef>
        <a:spcPct val="0"/>
      </a:spcBef>
      <a:spcAft>
        <a:spcPct val="0"/>
      </a:spcAft>
      <a:defRPr sz="2400" kern="1200">
        <a:solidFill>
          <a:schemeClr val="tx1"/>
        </a:solidFill>
        <a:latin typeface="Arial" charset="0"/>
        <a:ea typeface="ＭＳ Ｐゴシック" charset="0"/>
        <a:cs typeface="ＭＳ Ｐゴシック" charset="0"/>
      </a:defRPr>
    </a:lvl2pPr>
    <a:lvl3pPr marL="730250" indent="184150" algn="l" rtl="0" fontAlgn="base">
      <a:spcBef>
        <a:spcPct val="0"/>
      </a:spcBef>
      <a:spcAft>
        <a:spcPct val="0"/>
      </a:spcAft>
      <a:defRPr sz="2400" kern="1200">
        <a:solidFill>
          <a:schemeClr val="tx1"/>
        </a:solidFill>
        <a:latin typeface="Arial" charset="0"/>
        <a:ea typeface="ＭＳ Ｐゴシック" charset="0"/>
        <a:cs typeface="ＭＳ Ｐゴシック" charset="0"/>
      </a:defRPr>
    </a:lvl3pPr>
    <a:lvl4pPr marL="1096963" indent="274638" algn="l" rtl="0" fontAlgn="base">
      <a:spcBef>
        <a:spcPct val="0"/>
      </a:spcBef>
      <a:spcAft>
        <a:spcPct val="0"/>
      </a:spcAft>
      <a:defRPr sz="2400" kern="1200">
        <a:solidFill>
          <a:schemeClr val="tx1"/>
        </a:solidFill>
        <a:latin typeface="Arial" charset="0"/>
        <a:ea typeface="ＭＳ Ｐゴシック" charset="0"/>
        <a:cs typeface="ＭＳ Ｐゴシック" charset="0"/>
      </a:defRPr>
    </a:lvl4pPr>
    <a:lvl5pPr marL="1462088" indent="366713" algn="l" rtl="0" fontAlgn="base">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0000"/>
    <a:srgbClr val="306E9B"/>
    <a:srgbClr val="B0AD8A"/>
    <a:srgbClr val="494834"/>
    <a:srgbClr val="483225"/>
    <a:srgbClr val="81C9F0"/>
    <a:srgbClr val="DDDDDD"/>
    <a:srgbClr val="EAEAEA"/>
    <a:srgbClr val="C1272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720" autoAdjust="0"/>
  </p:normalViewPr>
  <p:slideViewPr>
    <p:cSldViewPr>
      <p:cViewPr>
        <p:scale>
          <a:sx n="134" d="100"/>
          <a:sy n="134" d="100"/>
        </p:scale>
        <p:origin x="-488" y="-232"/>
      </p:cViewPr>
      <p:guideLst>
        <p:guide orient="horz" pos="1296"/>
        <p:guide pos="230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notesViewPr>
    <p:cSldViewPr>
      <p:cViewPr varScale="1">
        <p:scale>
          <a:sx n="87" d="100"/>
          <a:sy n="87" d="100"/>
        </p:scale>
        <p:origin x="-1908"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ＭＳ Ｐゴシック" pitchFamily="-112" charset="-128"/>
                <a:cs typeface="+mn-cs"/>
              </a:defRPr>
            </a:lvl1pPr>
          </a:lstStyle>
          <a:p>
            <a:pPr>
              <a:defRPr/>
            </a:pPr>
            <a:endParaRPr lang="en-US"/>
          </a:p>
        </p:txBody>
      </p:sp>
      <p:sp>
        <p:nvSpPr>
          <p:cNvPr id="24579"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ＭＳ Ｐゴシック" pitchFamily="-112" charset="-128"/>
                <a:cs typeface="+mn-cs"/>
              </a:defRPr>
            </a:lvl1pPr>
          </a:lstStyle>
          <a:p>
            <a:pPr>
              <a:defRPr/>
            </a:pPr>
            <a:endParaRPr lang="en-US"/>
          </a:p>
        </p:txBody>
      </p:sp>
      <p:sp>
        <p:nvSpPr>
          <p:cNvPr id="24580"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ＭＳ Ｐゴシック" pitchFamily="-112" charset="-128"/>
                <a:cs typeface="+mn-cs"/>
              </a:defRPr>
            </a:lvl1pPr>
          </a:lstStyle>
          <a:p>
            <a:pPr>
              <a:defRPr/>
            </a:pPr>
            <a:endParaRPr lang="en-US"/>
          </a:p>
        </p:txBody>
      </p:sp>
      <p:sp>
        <p:nvSpPr>
          <p:cNvPr id="24581"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8548F7E0-442C-D148-81EB-B2687F942CA8}" type="slidenum">
              <a:rPr lang="en-US"/>
              <a:pPr/>
              <a:t>‹#›</a:t>
            </a:fld>
            <a:endParaRPr lang="en-US"/>
          </a:p>
        </p:txBody>
      </p:sp>
    </p:spTree>
    <p:extLst>
      <p:ext uri="{BB962C8B-B14F-4D97-AF65-F5344CB8AC3E}">
        <p14:creationId xmlns:p14="http://schemas.microsoft.com/office/powerpoint/2010/main" val="26168970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4v>
</file>

<file path=ppt/media/media3.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0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ＭＳ Ｐゴシック" pitchFamily="-112" charset="-128"/>
                <a:cs typeface="+mn-cs"/>
              </a:defRPr>
            </a:lvl1pPr>
          </a:lstStyle>
          <a:p>
            <a:pPr>
              <a:defRPr/>
            </a:pPr>
            <a:endParaRPr lang="en-US"/>
          </a:p>
        </p:txBody>
      </p:sp>
      <p:sp>
        <p:nvSpPr>
          <p:cNvPr id="51203"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ＭＳ Ｐゴシック" pitchFamily="-112" charset="-128"/>
                <a:cs typeface="+mn-cs"/>
              </a:defRPr>
            </a:lvl1pPr>
          </a:lstStyle>
          <a:p>
            <a:pPr>
              <a:defRPr/>
            </a:pPr>
            <a:endParaRPr lang="en-US"/>
          </a:p>
        </p:txBody>
      </p:sp>
      <p:sp>
        <p:nvSpPr>
          <p:cNvPr id="614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51205"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06"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ＭＳ Ｐゴシック" pitchFamily="-112" charset="-128"/>
                <a:cs typeface="+mn-cs"/>
              </a:defRPr>
            </a:lvl1pPr>
          </a:lstStyle>
          <a:p>
            <a:pPr>
              <a:defRPr/>
            </a:pPr>
            <a:endParaRPr lang="en-US"/>
          </a:p>
        </p:txBody>
      </p:sp>
      <p:sp>
        <p:nvSpPr>
          <p:cNvPr id="51207"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4B3048E-06DE-3F43-9CBA-6F7BF1CC6297}" type="slidenum">
              <a:rPr lang="en-US"/>
              <a:pPr/>
              <a:t>‹#›</a:t>
            </a:fld>
            <a:endParaRPr lang="en-US"/>
          </a:p>
        </p:txBody>
      </p:sp>
    </p:spTree>
    <p:extLst>
      <p:ext uri="{BB962C8B-B14F-4D97-AF65-F5344CB8AC3E}">
        <p14:creationId xmlns:p14="http://schemas.microsoft.com/office/powerpoint/2010/main" val="23551807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ＭＳ Ｐゴシック" pitchFamily="-108" charset="-128"/>
      </a:defRPr>
    </a:lvl1pPr>
    <a:lvl2pPr marL="365125"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2pPr>
    <a:lvl3pPr marL="730250"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3pPr>
    <a:lvl4pPr marL="1096963"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4pPr>
    <a:lvl5pPr marL="1462088"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5pPr>
    <a:lvl6pPr marL="1828800" algn="l" defTabSz="365760" rtl="0" eaLnBrk="1" latinLnBrk="0" hangingPunct="1">
      <a:defRPr sz="1000" kern="1200">
        <a:solidFill>
          <a:schemeClr val="tx1"/>
        </a:solidFill>
        <a:latin typeface="+mn-lt"/>
        <a:ea typeface="+mn-ea"/>
        <a:cs typeface="+mn-cs"/>
      </a:defRPr>
    </a:lvl6pPr>
    <a:lvl7pPr marL="2194560" algn="l" defTabSz="365760" rtl="0" eaLnBrk="1" latinLnBrk="0" hangingPunct="1">
      <a:defRPr sz="1000" kern="1200">
        <a:solidFill>
          <a:schemeClr val="tx1"/>
        </a:solidFill>
        <a:latin typeface="+mn-lt"/>
        <a:ea typeface="+mn-ea"/>
        <a:cs typeface="+mn-cs"/>
      </a:defRPr>
    </a:lvl7pPr>
    <a:lvl8pPr marL="2560320" algn="l" defTabSz="365760" rtl="0" eaLnBrk="1" latinLnBrk="0" hangingPunct="1">
      <a:defRPr sz="1000" kern="1200">
        <a:solidFill>
          <a:schemeClr val="tx1"/>
        </a:solidFill>
        <a:latin typeface="+mn-lt"/>
        <a:ea typeface="+mn-ea"/>
        <a:cs typeface="+mn-cs"/>
      </a:defRPr>
    </a:lvl8pPr>
    <a:lvl9pPr marL="2926080" algn="l" defTabSz="365760" rtl="0" eaLnBrk="1" latinLnBrk="0" hangingPunct="1">
      <a:defRPr sz="1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TextEdit="1"/>
          </p:cNvSpPr>
          <p:nvPr>
            <p:ph type="sldImg"/>
          </p:nvPr>
        </p:nvSpPr>
        <p:spPr>
          <a:ln/>
        </p:spPr>
      </p:sp>
      <p:sp>
        <p:nvSpPr>
          <p:cNvPr id="819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atin typeface="Arial" charset="0"/>
              <a:ea typeface="ＭＳ Ｐゴシック" charset="0"/>
              <a:cs typeface="ＭＳ Ｐゴシック" charset="0"/>
            </a:endParaRPr>
          </a:p>
        </p:txBody>
      </p:sp>
      <p:sp>
        <p:nvSpPr>
          <p:cNvPr id="81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CF92328-8E04-504C-AA9D-2459F05E5785}" type="slidenum">
              <a:rPr lang="en-US" sz="1200"/>
              <a:pPr eaLnBrk="1" hangingPunct="1"/>
              <a:t>1</a:t>
            </a:fld>
            <a:endParaRPr 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10</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dirty="0" smtClean="0">
                <a:latin typeface="Arial" charset="0"/>
                <a:ea typeface="ＭＳ Ｐゴシック" charset="0"/>
                <a:cs typeface="ＭＳ Ｐゴシック" charset="0"/>
              </a:rPr>
              <a:t>These</a:t>
            </a:r>
            <a:r>
              <a:rPr lang="en-US" baseline="0" dirty="0" smtClean="0">
                <a:latin typeface="Arial" charset="0"/>
                <a:ea typeface="ＭＳ Ｐゴシック" charset="0"/>
                <a:cs typeface="ＭＳ Ｐゴシック" charset="0"/>
              </a:rPr>
              <a:t> two approaches can be combined to build a scalable, hierarchical occlusion culling method. For latent queries, we can bound the potential error in screen space to an acceptable level and this allows us to use the hierarchy. For the remaining error, especially close to the camera, we use adaptive query bounds based on camera movement. This idea is based on the observation that we can compute conservative from region visibility in a very small neighborhood near the camera by growing the query bounds. This approximation is only useful for very small neighborhoods, since otherwise we loose too much occlusion power due to the enlarged bounds. Also, some queries that don’t affect traversal can be predicted to be ready with very high probability and this information can be applied to cull light sources for instance. </a:t>
            </a:r>
          </a:p>
          <a:p>
            <a:pPr eaLnBrk="1" hangingPunct="1"/>
            <a:endParaRPr lang="en-US" baseline="0" dirty="0" smtClean="0">
              <a:latin typeface="Arial" charset="0"/>
              <a:ea typeface="ＭＳ Ｐゴシック" charset="0"/>
              <a:cs typeface="ＭＳ Ｐゴシック" charset="0"/>
            </a:endParaRPr>
          </a:p>
          <a:p>
            <a:pPr eaLnBrk="1" hangingPunct="1"/>
            <a:r>
              <a:rPr lang="en-US" baseline="0" dirty="0" smtClean="0">
                <a:latin typeface="Arial" charset="0"/>
                <a:ea typeface="ＭＳ Ｐゴシック" charset="0"/>
                <a:cs typeface="ＭＳ Ｐゴシック" charset="0"/>
              </a:rPr>
              <a:t>Regarding the performance, the single most important thing you can do is to reduce the query count, because although the queries are cheap, they are still quite fill-rate heavy. The basic mechanism that we apply here is batching. This means that we build a single bounding box for a group of nodes or objects and issue just a single occlusion query for the whole batch. We try to be somewhat intelligent on how we build the batches so we can maximize the probability that the batch doesn’t break up, because in that case we have to revert back to individual queries. Our heuristic is based on temporal and spatial coherence and we try to batch objects together when they have been invisible in roughly the same spatial location for some time. Finally, we use special rules for expensive objects, like light sources, to prevent batching and this way we can guarantee the best culling efficiency for those objects. </a:t>
            </a:r>
            <a:endParaRPr lang="en-US" dirty="0">
              <a:latin typeface="Arial" charset="0"/>
              <a:ea typeface="ＭＳ Ｐゴシック" charset="0"/>
              <a:cs typeface="ＭＳ Ｐゴシック"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E97F8F4-41AC-834B-A97C-7AB6655250A0}" type="slidenum">
              <a:rPr lang="en-US" sz="1200"/>
              <a:pPr eaLnBrk="1" hangingPunct="1"/>
              <a:t>11</a:t>
            </a:fld>
            <a:endParaRPr lang="en-US" sz="1200"/>
          </a:p>
        </p:txBody>
      </p:sp>
      <p:sp>
        <p:nvSpPr>
          <p:cNvPr id="16387" name="Rectangle 2"/>
          <p:cNvSpPr>
            <a:spLocks noGrp="1" noRot="1" noChangeAspect="1" noChangeArrowheads="1" noTextEdit="1"/>
          </p:cNvSpPr>
          <p:nvPr>
            <p:ph type="sldImg"/>
          </p:nvPr>
        </p:nvSpPr>
        <p:spPr>
          <a:ln/>
        </p:spPr>
      </p:sp>
      <p:sp>
        <p:nvSpPr>
          <p:cNvPr id="16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latin typeface="Arial" charset="0"/>
              <a:ea typeface="ＭＳ Ｐゴシック" charset="0"/>
              <a:cs typeface="ＭＳ Ｐゴシック"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12</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baseline="0" dirty="0" smtClean="0">
                <a:latin typeface="Arial" charset="0"/>
                <a:ea typeface="ＭＳ Ｐゴシック" charset="0"/>
                <a:cs typeface="ＭＳ Ｐゴシック" charset="0"/>
              </a:rPr>
              <a:t>Because spatial database is built on the fly we treat all objects the same way so both static and dynamic objects live in the same database. As long as object has the same transformation matrix, we classify it as static and no extra work is needed. On the other hand, when we detect a change in the object transformation matrix we classify the object as being dynamic and compute a temporal bounding volume for the object, which is used instead of the original bound in the spatial database. Note that we still use the original OBB for view frustum culling and occlusion testing. Temporal bounding volumes are a great tool to reduce the amount of tree updates we have to perform during heavy action scenes. We use a linear prediction model, meaning that the AABB for future time is assumed to follow from linear movement. We have a simple dynamics model which grows or shrinks the temporal bound based on motion vector magnitude. This scheme ensures that when the object stops moving the temporal bound cools off after some time and we can classify the object as being static, after which we can throw away the temporal bound to save memory. It’s worth noting that our automatic tree balancing will ensure that the tree never gets too much off balance during since we are constantly optimizing nodes.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13</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baseline="0" dirty="0" smtClean="0">
              <a:latin typeface="Arial" charset="0"/>
              <a:ea typeface="ＭＳ Ｐゴシック" charset="0"/>
              <a:cs typeface="ＭＳ Ｐゴシック"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14</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dirty="0" smtClean="0">
                <a:latin typeface="Arial" charset="0"/>
                <a:ea typeface="ＭＳ Ｐゴシック" charset="0"/>
                <a:cs typeface="ＭＳ Ｐゴシック" charset="0"/>
              </a:rPr>
              <a:t>During</a:t>
            </a:r>
            <a:r>
              <a:rPr lang="en-US" baseline="0" dirty="0" smtClean="0">
                <a:latin typeface="Arial" charset="0"/>
                <a:ea typeface="ＭＳ Ｐゴシック" charset="0"/>
                <a:cs typeface="ＭＳ Ｐゴシック" charset="0"/>
              </a:rPr>
              <a:t> the night time scenes, Alan Wake uses a lot of local light sources. In some scenes the local lights cast shadows and they can become very expensive. In order to get best culling performance, we used special bounding geometry types designed for local light sources, spheres and frustums. Local light sources were also marked as expensive, so they were occlusion tested each frame and no batching was applied. </a:t>
            </a:r>
            <a:endParaRPr lang="en-US" dirty="0">
              <a:latin typeface="Arial" charset="0"/>
              <a:ea typeface="ＭＳ Ｐゴシック" charset="0"/>
              <a:cs typeface="ＭＳ Ｐゴシック"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15</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dirty="0" smtClean="0">
                <a:latin typeface="Arial" charset="0"/>
                <a:ea typeface="ＭＳ Ｐゴシック" charset="0"/>
                <a:cs typeface="ＭＳ Ｐゴシック" charset="0"/>
              </a:rPr>
              <a:t>During the</a:t>
            </a:r>
            <a:r>
              <a:rPr lang="en-US" baseline="0" dirty="0" smtClean="0">
                <a:latin typeface="Arial" charset="0"/>
                <a:ea typeface="ＭＳ Ｐゴシック" charset="0"/>
                <a:cs typeface="ＭＳ Ｐゴシック" charset="0"/>
              </a:rPr>
              <a:t> daytime scenes the cost of global shadows from the sun which, were rendered using cascaded shadow maps, were one of the biggest challenges. Shadow mapping costs can be split into two categories. First, we  need to generate the shadow maps and the cost depends directly on the number of shadow casters we have to render. Second, when shading the scene we need to reconstruct the shadowing and for that purpose we sample and filter the shadow map. This step is independent of the number of shadow casters and the cost depends only on the chosen filtering scheme. In Alan Wake, we tried to minimize the shadow map generation cost, which was dominating the shadow map rendering time. </a:t>
            </a:r>
          </a:p>
          <a:p>
            <a:pPr eaLnBrk="1" hangingPunct="1"/>
            <a:endParaRPr lang="en-US" baseline="0" dirty="0" smtClean="0">
              <a:latin typeface="Arial" charset="0"/>
              <a:ea typeface="ＭＳ Ｐゴシック" charset="0"/>
              <a:cs typeface="ＭＳ Ｐゴシック" charset="0"/>
            </a:endParaRPr>
          </a:p>
          <a:p>
            <a:pPr eaLnBrk="1" hangingPunct="1"/>
            <a:r>
              <a:rPr lang="en-US" baseline="0" dirty="0" smtClean="0">
                <a:latin typeface="Arial" charset="0"/>
                <a:ea typeface="ＭＳ Ｐゴシック" charset="0"/>
                <a:cs typeface="ＭＳ Ｐゴシック" charset="0"/>
              </a:rPr>
              <a:t>This naturally made us ask, what objects do we really need to draw to a shadow map.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16</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dirty="0" smtClean="0">
                <a:latin typeface="Arial" charset="0"/>
                <a:ea typeface="ＭＳ Ｐゴシック" charset="0"/>
                <a:cs typeface="ＭＳ Ｐゴシック" charset="0"/>
              </a:rPr>
              <a:t>Our first simple observation is that we</a:t>
            </a:r>
            <a:r>
              <a:rPr lang="en-US" baseline="0" dirty="0" smtClean="0">
                <a:latin typeface="Arial" charset="0"/>
                <a:ea typeface="ＭＳ Ｐゴシック" charset="0"/>
                <a:cs typeface="ＭＳ Ｐゴシック" charset="0"/>
              </a:rPr>
              <a:t> can safely ignore all objects which are already in shadow. We can find out these objects by performing occlusion culling from the lights point of view. Alan Wake didn’t have a high depth complexity from the lights point of view, since most of the game took place outdoors, so there isn’t much to gain from identifying and culling this class of objects. </a:t>
            </a:r>
            <a:endParaRPr lang="en-US" dirty="0">
              <a:latin typeface="Arial" charset="0"/>
              <a:ea typeface="ＭＳ Ｐゴシック" charset="0"/>
              <a:cs typeface="ＭＳ Ｐゴシック"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17</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dirty="0" smtClean="0">
                <a:latin typeface="Arial" charset="0"/>
                <a:ea typeface="ＭＳ Ｐゴシック" charset="0"/>
                <a:cs typeface="ＭＳ Ｐゴシック" charset="0"/>
              </a:rPr>
              <a:t>Our second simple</a:t>
            </a:r>
            <a:r>
              <a:rPr lang="en-US" baseline="0" dirty="0" smtClean="0">
                <a:latin typeface="Arial" charset="0"/>
                <a:ea typeface="ＭＳ Ｐゴシック" charset="0"/>
                <a:cs typeface="ＭＳ Ｐゴシック" charset="0"/>
              </a:rPr>
              <a:t> observation is that we can safely ignore all objects which do not cast a visible shadow. This observation is more interesting, since it should help us a lot in the outdoor environment because do have a lot of occlusion going on. So, the next question is how can we identify and cull these objects.</a:t>
            </a:r>
            <a:endParaRPr lang="en-US" dirty="0">
              <a:latin typeface="Arial" charset="0"/>
              <a:ea typeface="ＭＳ Ｐゴシック" charset="0"/>
              <a:cs typeface="ＭＳ Ｐゴシック"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18</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dirty="0" smtClean="0">
                <a:latin typeface="Arial" charset="0"/>
                <a:ea typeface="ＭＳ Ｐゴシック" charset="0"/>
                <a:cs typeface="ＭＳ Ｐゴシック" charset="0"/>
              </a:rPr>
              <a:t>The key</a:t>
            </a:r>
            <a:r>
              <a:rPr lang="en-US" baseline="0" dirty="0" smtClean="0">
                <a:latin typeface="Arial" charset="0"/>
                <a:ea typeface="ＭＳ Ｐゴシック" charset="0"/>
                <a:cs typeface="ＭＳ Ｐゴシック" charset="0"/>
              </a:rPr>
              <a:t> idea is to use camera visibility to determine the relevant shadow casters. In Alan Wake, we first solve the visibility from the camera’s point of view. The next step is to find out whether there are any visible shadow receivers in each of the cascades. If a cascade doesn’t contain any shadow receivers, we can safely skip the shadow map generation for the whole cascade, which is a huge win in certain scenarios. However, this is far from perfect since if the cascade contains even a single visible object, we need to generate the shadow map. To optimize these scenarios, we computed a light space bounding box of the visible objects for each cascade and used this to setup a tight scissor rectangle before rendering the shadow map. This gives us some speedup to the shadow map generation due to early geometry culling but we still have to pay for the transform cost.</a:t>
            </a:r>
          </a:p>
          <a:p>
            <a:pPr eaLnBrk="1" hangingPunct="1"/>
            <a:endParaRPr lang="en-US" baseline="0" dirty="0" smtClean="0">
              <a:latin typeface="Arial" charset="0"/>
              <a:ea typeface="ＭＳ Ｐゴシック" charset="0"/>
              <a:cs typeface="ＭＳ Ｐゴシック" charset="0"/>
            </a:endParaRPr>
          </a:p>
          <a:p>
            <a:pPr eaLnBrk="1" hangingPunct="1"/>
            <a:r>
              <a:rPr lang="en-US" baseline="0" dirty="0" smtClean="0">
                <a:latin typeface="Arial" charset="0"/>
                <a:ea typeface="ＭＳ Ｐゴシック" charset="0"/>
                <a:cs typeface="ＭＳ Ｐゴシック" charset="0"/>
              </a:rPr>
              <a:t>After the game shipped we thought about these ideas further and came up with a practical algorithm for shadow caster culling. You can find more details from our I3D paper this year.</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19</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dirty="0">
              <a:latin typeface="Arial" charset="0"/>
              <a:ea typeface="ＭＳ Ｐゴシック" charset="0"/>
              <a:cs typeface="ＭＳ Ｐゴシック"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B5FC4E3-2A56-B443-80EA-06AB3D5C4BB2}" type="slidenum">
              <a:rPr lang="en-US" sz="1200"/>
              <a:pPr eaLnBrk="1" hangingPunct="1"/>
              <a:t>2</a:t>
            </a:fld>
            <a:endParaRPr lang="en-US" sz="1200"/>
          </a:p>
        </p:txBody>
      </p:sp>
      <p:sp>
        <p:nvSpPr>
          <p:cNvPr id="10243" name="Rectangle 2"/>
          <p:cNvSpPr>
            <a:spLocks noGrp="1" noRot="1" noChangeAspect="1" noChangeArrowheads="1" noTextEdit="1"/>
          </p:cNvSpPr>
          <p:nvPr>
            <p:ph type="sldImg"/>
          </p:nvPr>
        </p:nvSpPr>
        <p:spPr>
          <a:ln/>
        </p:spPr>
      </p:sp>
      <p:sp>
        <p:nvSpPr>
          <p:cNvPr id="102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baseline="0" dirty="0" smtClean="0">
                <a:latin typeface="Arial" charset="0"/>
                <a:ea typeface="ＭＳ Ｐゴシック" charset="0"/>
                <a:cs typeface="ＭＳ Ｐゴシック" charset="0"/>
              </a:rPr>
              <a:t>I’m going to give a production oriented talk about occlusion culling and other performance increasing techniques implemented in Umbra that were used in the XBOX360 exclusive title, Alan Wake. </a:t>
            </a:r>
          </a:p>
          <a:p>
            <a:pPr eaLnBrk="1" hangingPunct="1"/>
            <a:endParaRPr lang="en-US" baseline="0" dirty="0" smtClean="0">
              <a:latin typeface="Arial" charset="0"/>
              <a:ea typeface="ＭＳ Ｐゴシック" charset="0"/>
              <a:cs typeface="ＭＳ Ｐゴシック" charset="0"/>
            </a:endParaRPr>
          </a:p>
          <a:p>
            <a:pPr eaLnBrk="1" hangingPunct="1"/>
            <a:r>
              <a:rPr lang="en-US" baseline="0" dirty="0" smtClean="0">
                <a:latin typeface="Arial" charset="0"/>
                <a:ea typeface="ＭＳ Ｐゴシック" charset="0"/>
                <a:cs typeface="ＭＳ Ｐゴシック" charset="0"/>
              </a:rPr>
              <a:t>For the last five years I’ve been working as the principal programmer at Umbra Software and during the production of Alan Wake I was working very closely with the extremely talented team at Remedy. </a:t>
            </a:r>
            <a:endParaRPr lang="en-US" dirty="0">
              <a:latin typeface="Arial" charset="0"/>
              <a:ea typeface="ＭＳ Ｐゴシック" charset="0"/>
              <a:cs typeface="ＭＳ Ｐゴシック"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20</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dirty="0">
              <a:latin typeface="Arial" charset="0"/>
              <a:ea typeface="ＭＳ Ｐゴシック" charset="0"/>
              <a:cs typeface="ＭＳ Ｐゴシック"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21</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dirty="0">
              <a:latin typeface="Arial" charset="0"/>
              <a:ea typeface="ＭＳ Ｐゴシック" charset="0"/>
              <a:cs typeface="ＭＳ Ｐゴシック"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22</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dirty="0">
              <a:latin typeface="Arial" charset="0"/>
              <a:ea typeface="ＭＳ Ｐゴシック" charset="0"/>
              <a:cs typeface="ＭＳ Ｐゴシック"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23</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dirty="0" smtClean="0">
                <a:latin typeface="Arial" charset="0"/>
                <a:ea typeface="ＭＳ Ｐゴシック" charset="0"/>
                <a:cs typeface="ＭＳ Ｐゴシック" charset="0"/>
              </a:rPr>
              <a:t>To summarize this talk</a:t>
            </a:r>
            <a:r>
              <a:rPr lang="en-US" baseline="0" dirty="0" smtClean="0">
                <a:latin typeface="Arial" charset="0"/>
                <a:ea typeface="ＭＳ Ｐゴシック" charset="0"/>
                <a:cs typeface="ＭＳ Ｐゴシック" charset="0"/>
              </a:rPr>
              <a:t>, we presented a visibility system design based on efficient spatial database and demonstrated the key ideas that power Umbra. </a:t>
            </a:r>
          </a:p>
          <a:p>
            <a:pPr eaLnBrk="1" hangingPunct="1"/>
            <a:endParaRPr lang="en-US" baseline="0" dirty="0" smtClean="0">
              <a:latin typeface="Arial" charset="0"/>
              <a:ea typeface="ＭＳ Ｐゴシック" charset="0"/>
              <a:cs typeface="ＭＳ Ｐゴシック" charset="0"/>
            </a:endParaRPr>
          </a:p>
          <a:p>
            <a:pPr eaLnBrk="1" hangingPunct="1"/>
            <a:r>
              <a:rPr lang="en-US" baseline="0" dirty="0" smtClean="0">
                <a:latin typeface="Arial" charset="0"/>
                <a:ea typeface="ＭＳ Ｐゴシック" charset="0"/>
                <a:cs typeface="ＭＳ Ｐゴシック" charset="0"/>
              </a:rPr>
              <a:t>The single most important take home message is that many game related problems can be solved more efficiently or in a completely new way when we take visibility into account. </a:t>
            </a:r>
          </a:p>
          <a:p>
            <a:pPr eaLnBrk="1" hangingPunct="1"/>
            <a:endParaRPr lang="en-US" baseline="0" dirty="0" smtClean="0">
              <a:latin typeface="Arial" charset="0"/>
              <a:ea typeface="ＭＳ Ｐゴシック" charset="0"/>
              <a:cs typeface="ＭＳ Ｐゴシック" charset="0"/>
            </a:endParaRPr>
          </a:p>
          <a:p>
            <a:pPr eaLnBrk="1" hangingPunct="1"/>
            <a:r>
              <a:rPr lang="en-US" baseline="0" dirty="0" smtClean="0">
                <a:latin typeface="Arial" charset="0"/>
                <a:ea typeface="ＭＳ Ｐゴシック" charset="0"/>
                <a:cs typeface="ＭＳ Ｐゴシック" charset="0"/>
              </a:rPr>
              <a:t>In the future we want to rethink visibility and spatial connectivity and how these concepts can be used in game development. We described our latest work in this area in a joint talk with </a:t>
            </a:r>
            <a:r>
              <a:rPr lang="en-US" baseline="0" dirty="0" err="1" smtClean="0">
                <a:latin typeface="Arial" charset="0"/>
                <a:ea typeface="ＭＳ Ｐゴシック" charset="0"/>
                <a:cs typeface="ＭＳ Ｐゴシック" charset="0"/>
              </a:rPr>
              <a:t>Bungie</a:t>
            </a:r>
            <a:r>
              <a:rPr lang="en-US" baseline="0" dirty="0" smtClean="0">
                <a:latin typeface="Arial" charset="0"/>
                <a:ea typeface="ＭＳ Ｐゴシック" charset="0"/>
                <a:cs typeface="ＭＳ Ｐゴシック" charset="0"/>
              </a:rPr>
              <a:t> last Monday as part of the “Advances in real-time rendering in games” - course, so if you’re interested in these things and missed the talk, you should check out the slides. </a:t>
            </a:r>
            <a:endParaRPr lang="en-US" dirty="0">
              <a:latin typeface="Arial" charset="0"/>
              <a:ea typeface="ＭＳ Ｐゴシック" charset="0"/>
              <a:cs typeface="ＭＳ Ｐゴシック"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24</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dirty="0">
              <a:latin typeface="Arial" charset="0"/>
              <a:ea typeface="ＭＳ Ｐゴシック" charset="0"/>
              <a:cs typeface="ＭＳ Ｐゴシック"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25</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dirty="0">
              <a:latin typeface="Arial" charset="0"/>
              <a:ea typeface="ＭＳ Ｐゴシック" charset="0"/>
              <a:cs typeface="ＭＳ Ｐゴシック"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E97F8F4-41AC-834B-A97C-7AB6655250A0}" type="slidenum">
              <a:rPr lang="en-US" sz="1200"/>
              <a:pPr eaLnBrk="1" hangingPunct="1"/>
              <a:t>3</a:t>
            </a:fld>
            <a:endParaRPr lang="en-US" sz="1200"/>
          </a:p>
        </p:txBody>
      </p:sp>
      <p:sp>
        <p:nvSpPr>
          <p:cNvPr id="16387" name="Rectangle 2"/>
          <p:cNvSpPr>
            <a:spLocks noGrp="1" noRot="1" noChangeAspect="1" noChangeArrowheads="1" noTextEdit="1"/>
          </p:cNvSpPr>
          <p:nvPr>
            <p:ph type="sldImg"/>
          </p:nvPr>
        </p:nvSpPr>
        <p:spPr>
          <a:ln/>
        </p:spPr>
      </p:sp>
      <p:sp>
        <p:nvSpPr>
          <p:cNvPr id="16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dirty="0" smtClean="0">
                <a:latin typeface="Arial" charset="0"/>
                <a:ea typeface="ＭＳ Ｐゴシック" charset="0"/>
                <a:cs typeface="ＭＳ Ｐゴシック" charset="0"/>
              </a:rPr>
              <a:t>I</a:t>
            </a:r>
            <a:r>
              <a:rPr lang="en-US" baseline="0" dirty="0" smtClean="0">
                <a:latin typeface="Arial" charset="0"/>
                <a:ea typeface="ＭＳ Ｐゴシック" charset="0"/>
                <a:cs typeface="ＭＳ Ｐゴシック" charset="0"/>
              </a:rPr>
              <a:t>’m going to start by showing a video that quite nicely demonstrates the rendering challenges that were unique to Alan Wake. </a:t>
            </a:r>
          </a:p>
          <a:p>
            <a:pPr eaLnBrk="1" hangingPunct="1"/>
            <a:endParaRPr lang="en-US" baseline="0" dirty="0" smtClean="0">
              <a:latin typeface="Arial" charset="0"/>
              <a:ea typeface="ＭＳ Ｐゴシック" charset="0"/>
              <a:cs typeface="ＭＳ Ｐゴシック" charset="0"/>
            </a:endParaRPr>
          </a:p>
          <a:p>
            <a:pPr eaLnBrk="1" hangingPunct="1"/>
            <a:r>
              <a:rPr lang="en-US" baseline="0" dirty="0" smtClean="0">
                <a:latin typeface="Arial" charset="0"/>
                <a:ea typeface="ＭＳ Ｐゴシック" charset="0"/>
                <a:cs typeface="ＭＳ Ｐゴシック" charset="0"/>
              </a:rPr>
              <a:t>The game took place in a huge outdoor world </a:t>
            </a:r>
            <a:r>
              <a:rPr lang="en-US" baseline="0" dirty="0" smtClean="0">
                <a:latin typeface="Arial" charset="0"/>
                <a:ea typeface="ＭＳ Ｐゴシック" charset="0"/>
                <a:cs typeface="ＭＳ Ｐゴシック" charset="0"/>
              </a:rPr>
              <a:t>inspired </a:t>
            </a:r>
            <a:r>
              <a:rPr lang="en-US" baseline="0" dirty="0" smtClean="0">
                <a:latin typeface="Arial" charset="0"/>
                <a:ea typeface="ＭＳ Ｐゴシック" charset="0"/>
                <a:cs typeface="ＭＳ Ｐゴシック" charset="0"/>
              </a:rPr>
              <a:t>by the pacific northwest scenery, much like we have here in Vancouver. In addition to daylight scenes a lot of action took place after dark, featuring dynamic objects and local shadow casting light sources. </a:t>
            </a:r>
            <a:endParaRPr lang="en-US" dirty="0">
              <a:latin typeface="Arial" charset="0"/>
              <a:ea typeface="ＭＳ Ｐゴシック" charset="0"/>
              <a:cs typeface="ＭＳ Ｐゴシック"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4</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marL="0" indent="0" eaLnBrk="1" hangingPunct="1">
              <a:buFontTx/>
              <a:buNone/>
            </a:pPr>
            <a:r>
              <a:rPr lang="en-US" dirty="0" smtClean="0">
                <a:latin typeface="Arial" charset="0"/>
                <a:ea typeface="ＭＳ Ｐゴシック" charset="0"/>
                <a:cs typeface="ＭＳ Ｐゴシック" charset="0"/>
              </a:rPr>
              <a:t>This talk is all about</a:t>
            </a:r>
            <a:r>
              <a:rPr lang="en-US" baseline="0" dirty="0" smtClean="0">
                <a:latin typeface="Arial" charset="0"/>
                <a:ea typeface="ＭＳ Ｐゴシック" charset="0"/>
                <a:cs typeface="ＭＳ Ｐゴシック" charset="0"/>
              </a:rPr>
              <a:t> describing some of the </a:t>
            </a:r>
            <a:r>
              <a:rPr lang="en-US" dirty="0" smtClean="0">
                <a:latin typeface="Arial" charset="0"/>
                <a:ea typeface="ＭＳ Ｐゴシック" charset="0"/>
                <a:cs typeface="ＭＳ Ｐゴシック" charset="0"/>
              </a:rPr>
              <a:t>rendering challenges in Alan Wake and what</a:t>
            </a:r>
            <a:r>
              <a:rPr lang="en-US" baseline="0" dirty="0" smtClean="0">
                <a:latin typeface="Arial" charset="0"/>
                <a:ea typeface="ＭＳ Ｐゴシック" charset="0"/>
                <a:cs typeface="ＭＳ Ｐゴシック" charset="0"/>
              </a:rPr>
              <a:t> techniques and ideas are used inside Umbra, a middleware library for visibility optimization, to solve these problems. </a:t>
            </a:r>
          </a:p>
          <a:p>
            <a:pPr marL="0" indent="0" eaLnBrk="1" hangingPunct="1">
              <a:buFontTx/>
              <a:buNone/>
            </a:pPr>
            <a:endParaRPr lang="en-US" baseline="0" dirty="0" smtClean="0">
              <a:latin typeface="Arial" charset="0"/>
              <a:ea typeface="ＭＳ Ｐゴシック" charset="0"/>
              <a:cs typeface="ＭＳ Ｐゴシック" charset="0"/>
            </a:endParaRPr>
          </a:p>
          <a:p>
            <a:pPr marL="0" indent="0" eaLnBrk="1" hangingPunct="1">
              <a:buFontTx/>
              <a:buNone/>
            </a:pPr>
            <a:r>
              <a:rPr lang="en-US" baseline="0" dirty="0" smtClean="0">
                <a:latin typeface="Arial" charset="0"/>
                <a:ea typeface="ＭＳ Ｐゴシック" charset="0"/>
                <a:cs typeface="ＭＳ Ｐゴシック" charset="0"/>
              </a:rPr>
              <a:t>The biggest rendering challenge was posed by the combination of the large outdoor world and dynamic lighting with adjustable time-of-day, dynamic shadows, </a:t>
            </a:r>
            <a:r>
              <a:rPr lang="en-US" baseline="0" dirty="0" err="1" smtClean="0">
                <a:latin typeface="Arial" charset="0"/>
                <a:ea typeface="ＭＳ Ｐゴシック" charset="0"/>
                <a:cs typeface="ＭＳ Ｐゴシック" charset="0"/>
              </a:rPr>
              <a:t>atmospherical</a:t>
            </a:r>
            <a:r>
              <a:rPr lang="en-US" baseline="0" dirty="0" smtClean="0">
                <a:latin typeface="Arial" charset="0"/>
                <a:ea typeface="ＭＳ Ｐゴシック" charset="0"/>
                <a:cs typeface="ＭＳ Ｐゴシック" charset="0"/>
              </a:rPr>
              <a:t> scattering and so on. Dynamic shadows with global light sources, such as the sun or the moon can become very expensive in scenes of this scale. Cascaded shadow maps provide a practical solution for managing shadow map aliasing with long view distances but it also increases the shadow map generation cost, since a shadow map must be generated for each cascade.</a:t>
            </a:r>
          </a:p>
          <a:p>
            <a:pPr marL="0" indent="0" eaLnBrk="1" hangingPunct="1">
              <a:buFontTx/>
              <a:buNone/>
            </a:pPr>
            <a:endParaRPr lang="en-US" baseline="0" dirty="0" smtClean="0">
              <a:latin typeface="Arial" charset="0"/>
              <a:ea typeface="ＭＳ Ｐゴシック" charset="0"/>
              <a:cs typeface="ＭＳ Ｐゴシック" charset="0"/>
            </a:endParaRPr>
          </a:p>
          <a:p>
            <a:pPr marL="0" indent="0" eaLnBrk="1" hangingPunct="1">
              <a:buFontTx/>
              <a:buNone/>
            </a:pPr>
            <a:r>
              <a:rPr lang="en-US" baseline="0" dirty="0" smtClean="0">
                <a:latin typeface="Arial" charset="0"/>
                <a:ea typeface="ＭＳ Ｐゴシック" charset="0"/>
                <a:cs typeface="ＭＳ Ｐゴシック" charset="0"/>
              </a:rPr>
              <a:t>Other rendering challenges were the expensive local shadowed lights and scalable handling of dynamic objects, especially during the action sequences. </a:t>
            </a:r>
            <a:endParaRPr lang="en-US" dirty="0">
              <a:latin typeface="Arial" charset="0"/>
              <a:ea typeface="ＭＳ Ｐゴシック" charset="0"/>
              <a:cs typeface="ＭＳ Ｐゴシック"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5</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baseline="0" dirty="0" smtClean="0">
                <a:latin typeface="Arial" charset="0"/>
                <a:ea typeface="ＭＳ Ｐゴシック" charset="0"/>
                <a:cs typeface="ＭＳ Ｐゴシック" charset="0"/>
              </a:rPr>
              <a:t>Let’s take a closer look at the Alan Wake world. From the rendering perspective we basically know how we should handle large outdoor worlds. We can use occlusion culling to get rid of all the hidden objects and level-of-detail techniques to deal with the geometric and shading cost of the remaining visible objects. </a:t>
            </a:r>
          </a:p>
          <a:p>
            <a:pPr eaLnBrk="1" hangingPunct="1"/>
            <a:r>
              <a:rPr lang="en-US" baseline="0" dirty="0" smtClean="0">
                <a:latin typeface="Arial" charset="0"/>
                <a:ea typeface="ＭＳ Ｐゴシック" charset="0"/>
                <a:cs typeface="ＭＳ Ｐゴシック" charset="0"/>
              </a:rPr>
              <a:t>A fundamental problem with large outdoor worlds and the current generation consoles is runtime data management. Only a subset of the world fits in the memory at any given time, so the Alan Wake engine is constantly streaming in geometry, textures, scripts and basically everything else you need to run the game.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6</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baseline="0" dirty="0" smtClean="0">
                <a:latin typeface="Arial" charset="0"/>
                <a:ea typeface="ＭＳ Ｐゴシック" charset="0"/>
                <a:cs typeface="ＭＳ Ｐゴシック" charset="0"/>
              </a:rPr>
              <a:t>This sets some requirements for the visibility system and </a:t>
            </a:r>
            <a:r>
              <a:rPr lang="en-US" b="0" baseline="0" dirty="0" smtClean="0">
                <a:latin typeface="Arial" charset="0"/>
                <a:ea typeface="ＭＳ Ｐゴシック" charset="0"/>
                <a:cs typeface="ＭＳ Ｐゴシック" charset="0"/>
              </a:rPr>
              <a:t>especially</a:t>
            </a:r>
            <a:r>
              <a:rPr lang="en-US" baseline="0" dirty="0" smtClean="0">
                <a:latin typeface="Arial" charset="0"/>
                <a:ea typeface="ＭＳ Ｐゴシック" charset="0"/>
                <a:cs typeface="ＭＳ Ｐゴシック" charset="0"/>
              </a:rPr>
              <a:t> for the memory usage. First of all, we’d like to have a scalable solution for view frustum, distance and occlusion culling, which implies we need an object hierarchy. In addition, objects which are not loaded into memory should be very cheap, but, then again, the initial object hierarchy construction should be fast in order to avoid long level loading times. Finally, we want fast incremental updates for dynamic objects. </a:t>
            </a:r>
            <a:endParaRPr lang="en-US" dirty="0">
              <a:latin typeface="Arial" charset="0"/>
              <a:ea typeface="ＭＳ Ｐゴシック" charset="0"/>
              <a:cs typeface="ＭＳ Ｐゴシック"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7</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marL="0" indent="0" eaLnBrk="1" hangingPunct="1">
              <a:buFontTx/>
              <a:buNone/>
            </a:pPr>
            <a:r>
              <a:rPr lang="en-US" dirty="0" smtClean="0">
                <a:latin typeface="Arial" charset="0"/>
                <a:ea typeface="ＭＳ Ｐゴシック" charset="0"/>
                <a:cs typeface="ＭＳ Ｐゴシック" charset="0"/>
              </a:rPr>
              <a:t>Let’s take quick</a:t>
            </a:r>
            <a:r>
              <a:rPr lang="en-US" baseline="0" dirty="0" smtClean="0">
                <a:latin typeface="Arial" charset="0"/>
                <a:ea typeface="ＭＳ Ｐゴシック" charset="0"/>
                <a:cs typeface="ＭＳ Ｐゴシック" charset="0"/>
              </a:rPr>
              <a:t> tour of the </a:t>
            </a:r>
            <a:r>
              <a:rPr lang="en-US" dirty="0" smtClean="0">
                <a:latin typeface="Arial" charset="0"/>
                <a:ea typeface="ＭＳ Ｐゴシック" charset="0"/>
                <a:cs typeface="ＭＳ Ｐゴシック" charset="0"/>
              </a:rPr>
              <a:t>Umbra</a:t>
            </a:r>
            <a:r>
              <a:rPr lang="en-US" baseline="0" dirty="0" smtClean="0">
                <a:latin typeface="Arial" charset="0"/>
                <a:ea typeface="ＭＳ Ｐゴシック" charset="0"/>
                <a:cs typeface="ＭＳ Ｐゴシック" charset="0"/>
              </a:rPr>
              <a:t> </a:t>
            </a:r>
            <a:r>
              <a:rPr lang="en-US" dirty="0" smtClean="0">
                <a:latin typeface="Arial" charset="0"/>
                <a:ea typeface="ＭＳ Ｐゴシック" charset="0"/>
                <a:cs typeface="ＭＳ Ｐゴシック" charset="0"/>
              </a:rPr>
              <a:t>visibility system. The architecture</a:t>
            </a:r>
            <a:r>
              <a:rPr lang="en-US" baseline="0" dirty="0" smtClean="0">
                <a:latin typeface="Arial" charset="0"/>
                <a:ea typeface="ＭＳ Ｐゴシック" charset="0"/>
                <a:cs typeface="ＭＳ Ｐゴシック" charset="0"/>
              </a:rPr>
              <a:t> is based on a spatial database which provides the representation and update mechanics for the object hierarchy. The client issues a series of insert and update calls based on the game simulation state to construct and update the database. Visibility queries are then started from the client side and the query traversal interacts with the database. Visibility queries include for instance, view frustum culling, shadow frustum culling, occlusion culling, intersection queries and so on. In case of hardware occlusion culling, query traversal issues a series of callbacks to the client in order to notify that a hardware occlusion query should be issued or that some visible objects should be rendered to the depth buffer or that some results should be read from the GPU.  At the end of the traversal the visibility is resolved and the traversal logic notifies the client through the callback mechanism. Note that Umbra delegates all rendering work to the client through the callbacks, which means that we remain platform independent. </a:t>
            </a:r>
            <a:endParaRPr lang="en-US" dirty="0">
              <a:latin typeface="Arial" charset="0"/>
              <a:ea typeface="ＭＳ Ｐゴシック" charset="0"/>
              <a:cs typeface="ＭＳ Ｐゴシック"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8</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dirty="0" smtClean="0">
                <a:latin typeface="Arial" charset="0"/>
                <a:ea typeface="ＭＳ Ｐゴシック" charset="0"/>
                <a:cs typeface="ＭＳ Ｐゴシック" charset="0"/>
              </a:rPr>
              <a:t>Let’s take a closer look at the spatial database</a:t>
            </a:r>
            <a:r>
              <a:rPr lang="en-US" baseline="0" dirty="0" smtClean="0">
                <a:latin typeface="Arial" charset="0"/>
                <a:ea typeface="ＭＳ Ｐゴシック" charset="0"/>
                <a:cs typeface="ＭＳ Ｐゴシック" charset="0"/>
              </a:rPr>
              <a:t> which plays a central role in the architecture. The spatial database is built on top of two key design principles: performance and low memory usage. We use an axis-aligned BSP-tree with varying split planes for the nodes as the core hierarchy. The split planes are chosen using a variant of the surface area heuristic. Objects are allowed to reside in multiple nodes, however we perform automatic split plane optimizations every frame to keep the tree reasonably balanced. </a:t>
            </a:r>
          </a:p>
          <a:p>
            <a:pPr eaLnBrk="1" hangingPunct="1"/>
            <a:r>
              <a:rPr lang="en-US" baseline="0" dirty="0" smtClean="0">
                <a:latin typeface="Arial" charset="0"/>
                <a:ea typeface="ＭＳ Ｐゴシック" charset="0"/>
                <a:cs typeface="ＭＳ Ｐゴシック" charset="0"/>
              </a:rPr>
              <a:t>Objects are represented by their world space OBBs and we concatenate the object transform matrix and the OBB matrix to a single 4x3 matrix in order to save memory. In addition, we use a lazy update mechanism for the object insertions and updates and update the nodes only when they are actually traversed. This trick ensures that we don’t do any unnecessary work. Finally, in order to save memory and maintain a balanced tree structure we perform a small amount of automatic optimizations each frame, amortizing these costly operations over time. </a:t>
            </a:r>
            <a:endParaRPr lang="en-US" dirty="0">
              <a:latin typeface="Arial" charset="0"/>
              <a:ea typeface="ＭＳ Ｐゴシック" charset="0"/>
              <a:cs typeface="ＭＳ Ｐゴシック"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E24166-AD37-654E-B413-36AB5B27FB58}" type="slidenum">
              <a:rPr lang="en-US" sz="1200"/>
              <a:pPr eaLnBrk="1" hangingPunct="1"/>
              <a:t>9</a:t>
            </a:fld>
            <a:endParaRPr lang="en-US" sz="1200"/>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r>
              <a:rPr lang="en-US" dirty="0" smtClean="0">
                <a:latin typeface="Arial" charset="0"/>
                <a:ea typeface="ＭＳ Ｐゴシック" charset="0"/>
                <a:cs typeface="ＭＳ Ｐゴシック" charset="0"/>
              </a:rPr>
              <a:t>For occlusion, Alan</a:t>
            </a:r>
            <a:r>
              <a:rPr lang="en-US" baseline="0" dirty="0" smtClean="0">
                <a:latin typeface="Arial" charset="0"/>
                <a:ea typeface="ＭＳ Ｐゴシック" charset="0"/>
                <a:cs typeface="ＭＳ Ｐゴシック" charset="0"/>
              </a:rPr>
              <a:t> Wake used </a:t>
            </a:r>
            <a:r>
              <a:rPr lang="en-US" baseline="0" dirty="0" err="1" smtClean="0">
                <a:latin typeface="Arial" charset="0"/>
                <a:ea typeface="ＭＳ Ｐゴシック" charset="0"/>
                <a:cs typeface="ＭＳ Ｐゴシック" charset="0"/>
              </a:rPr>
              <a:t>Umbras</a:t>
            </a:r>
            <a:r>
              <a:rPr lang="en-US" baseline="0" dirty="0" smtClean="0">
                <a:latin typeface="Arial" charset="0"/>
                <a:ea typeface="ＭＳ Ｐゴシック" charset="0"/>
                <a:cs typeface="ＭＳ Ｐゴシック" charset="0"/>
              </a:rPr>
              <a:t> hierarchical hardware occlusion culling. The basic principle is very simple – the object hierarchy is traversed in a front to back order and each time a node is visited, you issue occlusion queries for it’s children before descending down the tree. Unfortunately this means a lot of back and forth communication between the CPU and GPU and this process effectively synchronizes their timelines leading to latency issues like CPU stalling and GPU starvation. CPU stalling can be eliminated by creating fine grained work tasks that the CPU can execute instead of spinning idle while waiting for the occlusion query result to become available on the GPU. In Umbra, we perform hierarchy traversal, accurate view frustum culling and database update tasks in order to minimize the CPU stalling. We have found that this works quite well in practice and this leads us to the second problem, which Is GPU starvation. No matter what you do, it’s basically impossible to feed the GPU to prevent starvation when the CPU and GPU are in synchronized because of driver batching and client side render setup always takes some amount of time.</a:t>
            </a:r>
          </a:p>
          <a:p>
            <a:pPr eaLnBrk="1" hangingPunct="1"/>
            <a:endParaRPr lang="en-US" baseline="0" dirty="0" smtClean="0">
              <a:latin typeface="Arial" charset="0"/>
              <a:ea typeface="ＭＳ Ｐゴシック" charset="0"/>
              <a:cs typeface="ＭＳ Ｐゴシック" charset="0"/>
            </a:endParaRPr>
          </a:p>
          <a:p>
            <a:pPr eaLnBrk="1" hangingPunct="1"/>
            <a:r>
              <a:rPr lang="en-US" baseline="0" dirty="0" smtClean="0">
                <a:latin typeface="Arial" charset="0"/>
                <a:ea typeface="ＭＳ Ｐゴシック" charset="0"/>
                <a:cs typeface="ＭＳ Ｐゴシック" charset="0"/>
              </a:rPr>
              <a:t>The easy way out is to read the results back with one frame delay, avoiding all latency and timing issues. Now, this approach suffers from false occlusion which leads to popping and flashing artifacts when there are sudden changes in visibility. This fact prevents us from using the full hierarchy since otherwise the popping artifacts would be unbounded in screen space.</a:t>
            </a:r>
            <a:endParaRPr lang="en-US" dirty="0">
              <a:latin typeface="Arial" charset="0"/>
              <a:ea typeface="ＭＳ Ｐゴシック" charset="0"/>
              <a:cs typeface="ＭＳ Ｐゴシック"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descr="Logo-Right.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6200" y="3432175"/>
            <a:ext cx="2133600" cy="606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34" name="Rectangle 2"/>
          <p:cNvSpPr>
            <a:spLocks noGrp="1" noChangeArrowheads="1"/>
          </p:cNvSpPr>
          <p:nvPr>
            <p:ph type="ctrTitle"/>
          </p:nvPr>
        </p:nvSpPr>
        <p:spPr>
          <a:xfrm>
            <a:off x="294642" y="838200"/>
            <a:ext cx="6746015" cy="946683"/>
          </a:xfrm>
        </p:spPr>
        <p:txBody>
          <a:bodyPr/>
          <a:lstStyle>
            <a:lvl1pPr algn="ctr">
              <a:defRPr sz="3200">
                <a:solidFill>
                  <a:schemeClr val="bg2"/>
                </a:solidFill>
              </a:defRPr>
            </a:lvl1pPr>
          </a:lstStyle>
          <a:p>
            <a:r>
              <a:rPr lang="en-US" dirty="0"/>
              <a:t>Click to edit Master title style</a:t>
            </a:r>
          </a:p>
        </p:txBody>
      </p:sp>
      <p:sp>
        <p:nvSpPr>
          <p:cNvPr id="44035" name="Rectangle 3"/>
          <p:cNvSpPr>
            <a:spLocks noGrp="1" noChangeArrowheads="1"/>
          </p:cNvSpPr>
          <p:nvPr>
            <p:ph type="subTitle" idx="1"/>
          </p:nvPr>
        </p:nvSpPr>
        <p:spPr>
          <a:xfrm>
            <a:off x="297181" y="1981200"/>
            <a:ext cx="6744970" cy="1680211"/>
          </a:xfrm>
        </p:spPr>
        <p:txBody>
          <a:bodyPr/>
          <a:lstStyle>
            <a:lvl1pPr marL="0" indent="0" algn="ctr">
              <a:buFontTx/>
              <a:buNone/>
              <a:defRPr>
                <a:solidFill>
                  <a:schemeClr val="tx1"/>
                </a:solidFill>
              </a:defRPr>
            </a:lvl1pPr>
          </a:lstStyle>
          <a:p>
            <a:r>
              <a:rPr lang="en-US" dirty="0"/>
              <a:t>Click to edit Master subtitle style</a:t>
            </a:r>
          </a:p>
        </p:txBody>
      </p:sp>
    </p:spTree>
    <p:extLst>
      <p:ext uri="{BB962C8B-B14F-4D97-AF65-F5344CB8AC3E}">
        <p14:creationId xmlns:p14="http://schemas.microsoft.com/office/powerpoint/2010/main" val="2230728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4" name="Group 3"/>
          <p:cNvGrpSpPr>
            <a:grpSpLocks/>
          </p:cNvGrpSpPr>
          <p:nvPr userDrawn="1"/>
        </p:nvGrpSpPr>
        <p:grpSpPr bwMode="auto">
          <a:xfrm>
            <a:off x="0" y="0"/>
            <a:ext cx="7315200" cy="647700"/>
            <a:chOff x="0" y="0"/>
            <a:chExt cx="7315200" cy="647700"/>
          </a:xfrm>
        </p:grpSpPr>
        <p:pic>
          <p:nvPicPr>
            <p:cNvPr id="5" name="Picture 4" descr="S11_SlideBack3.png"/>
            <p:cNvPicPr>
              <a:picLocks noChangeAspect="1"/>
            </p:cNvPicPr>
            <p:nvPr/>
          </p:nvPicPr>
          <p:blipFill>
            <a:blip r:embed="rId2">
              <a:extLst>
                <a:ext uri="{28A0092B-C50C-407E-A947-70E740481C1C}">
                  <a14:useLocalDpi xmlns:a14="http://schemas.microsoft.com/office/drawing/2010/main" val="0"/>
                </a:ext>
              </a:extLst>
            </a:blip>
            <a:srcRect b="84259"/>
            <a:stretch>
              <a:fillRect/>
            </a:stretch>
          </p:blipFill>
          <p:spPr bwMode="auto">
            <a:xfrm>
              <a:off x="0" y="0"/>
              <a:ext cx="73152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40256"/>
              <a:ext cx="1584039" cy="493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Title 1"/>
          <p:cNvSpPr>
            <a:spLocks noGrp="1"/>
          </p:cNvSpPr>
          <p:nvPr>
            <p:ph type="title"/>
          </p:nvPr>
        </p:nvSpPr>
        <p:spPr>
          <a:xfrm>
            <a:off x="152400" y="0"/>
            <a:ext cx="6721475" cy="579438"/>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244475" y="762000"/>
            <a:ext cx="6731000" cy="32162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4547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grpSp>
        <p:nvGrpSpPr>
          <p:cNvPr id="5" name="Group 3"/>
          <p:cNvGrpSpPr>
            <a:grpSpLocks/>
          </p:cNvGrpSpPr>
          <p:nvPr userDrawn="1"/>
        </p:nvGrpSpPr>
        <p:grpSpPr bwMode="auto">
          <a:xfrm>
            <a:off x="0" y="0"/>
            <a:ext cx="7315200" cy="647700"/>
            <a:chOff x="0" y="0"/>
            <a:chExt cx="7315200" cy="647700"/>
          </a:xfrm>
        </p:grpSpPr>
        <p:pic>
          <p:nvPicPr>
            <p:cNvPr id="6" name="Picture 4" descr="S11_SlideBack3.png"/>
            <p:cNvPicPr>
              <a:picLocks noChangeAspect="1"/>
            </p:cNvPicPr>
            <p:nvPr/>
          </p:nvPicPr>
          <p:blipFill>
            <a:blip r:embed="rId2">
              <a:extLst>
                <a:ext uri="{28A0092B-C50C-407E-A947-70E740481C1C}">
                  <a14:useLocalDpi xmlns:a14="http://schemas.microsoft.com/office/drawing/2010/main" val="0"/>
                </a:ext>
              </a:extLst>
            </a:blip>
            <a:srcRect b="84259"/>
            <a:stretch>
              <a:fillRect/>
            </a:stretch>
          </p:blipFill>
          <p:spPr bwMode="auto">
            <a:xfrm>
              <a:off x="0" y="0"/>
              <a:ext cx="73152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5"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40256"/>
              <a:ext cx="1584039" cy="493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Title 1"/>
          <p:cNvSpPr>
            <a:spLocks noGrp="1"/>
          </p:cNvSpPr>
          <p:nvPr>
            <p:ph type="title"/>
          </p:nvPr>
        </p:nvSpPr>
        <p:spPr>
          <a:xfrm>
            <a:off x="152400" y="0"/>
            <a:ext cx="6722110" cy="579120"/>
          </a:xfrm>
        </p:spPr>
        <p:txBody>
          <a:bodyPr/>
          <a:lstStyle/>
          <a:p>
            <a:r>
              <a:rPr lang="en-US" dirty="0" smtClean="0"/>
              <a:t>Click to edit Master title style</a:t>
            </a:r>
            <a:endParaRPr lang="en-US" dirty="0"/>
          </a:p>
        </p:txBody>
      </p:sp>
      <p:sp>
        <p:nvSpPr>
          <p:cNvPr id="3" name="Text Placeholder 2"/>
          <p:cNvSpPr>
            <a:spLocks noGrp="1"/>
          </p:cNvSpPr>
          <p:nvPr>
            <p:ph type="body" sz="half" idx="1"/>
          </p:nvPr>
        </p:nvSpPr>
        <p:spPr>
          <a:xfrm>
            <a:off x="243841" y="762000"/>
            <a:ext cx="3304540" cy="321564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3670301" y="762000"/>
            <a:ext cx="3305810" cy="321564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688577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bwMode="auto">
          <a:xfrm>
            <a:off x="244475" y="106363"/>
            <a:ext cx="6721475" cy="579437"/>
          </a:xfrm>
          <a:prstGeom prst="rect">
            <a:avLst/>
          </a:prstGeom>
          <a:noFill/>
          <a:ln w="9525">
            <a:noFill/>
            <a:miter lim="800000"/>
            <a:headEnd/>
            <a:tailEnd/>
          </a:ln>
          <a:effectLst>
            <a:outerShdw blurRad="63500" dist="17961" dir="2700000" algn="ctr" rotWithShape="0">
              <a:schemeClr val="bg2">
                <a:alpha val="74998"/>
              </a:schemeClr>
            </a:outerShdw>
          </a:effectLst>
        </p:spPr>
        <p:txBody>
          <a:bodyPr vert="horz" wrap="square" lIns="73152" tIns="36576" rIns="73152" bIns="36576" numCol="1" anchor="ctr" anchorCtr="0" compatLnSpc="1">
            <a:prstTxWarp prst="textNoShape">
              <a:avLst/>
            </a:prstTxWarp>
          </a:bodyPr>
          <a:lstStyle/>
          <a:p>
            <a:pPr lvl="0"/>
            <a:r>
              <a:rPr lang="en-US" dirty="0" smtClean="0"/>
              <a:t>Click to edit Master title style</a:t>
            </a:r>
          </a:p>
        </p:txBody>
      </p:sp>
      <p:sp>
        <p:nvSpPr>
          <p:cNvPr id="9219" name="Rectangle 3"/>
          <p:cNvSpPr>
            <a:spLocks noGrp="1" noChangeArrowheads="1"/>
          </p:cNvSpPr>
          <p:nvPr>
            <p:ph type="body" idx="1"/>
          </p:nvPr>
        </p:nvSpPr>
        <p:spPr bwMode="auto">
          <a:xfrm>
            <a:off x="244475" y="914400"/>
            <a:ext cx="6731000" cy="3063875"/>
          </a:xfrm>
          <a:prstGeom prst="rect">
            <a:avLst/>
          </a:prstGeom>
          <a:noFill/>
          <a:ln w="9525">
            <a:noFill/>
            <a:miter lim="800000"/>
            <a:headEnd/>
            <a:tailEnd/>
          </a:ln>
          <a:effectLst/>
        </p:spPr>
        <p:txBody>
          <a:bodyPr vert="horz" wrap="square" lIns="73152" tIns="36576" rIns="73152" bIns="3657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dk2" tx1="lt1" bg2="dk1" tx2="lt2" accent1="accent1" accent2="accent2" accent3="accent3" accent4="accent4" accent5="accent5" accent6="accent6" hlink="hlink" folHlink="folHlink"/>
  <p:sldLayoutIdLst>
    <p:sldLayoutId id="2147483657" r:id="rId1"/>
    <p:sldLayoutId id="2147483658" r:id="rId2"/>
    <p:sldLayoutId id="2147483659" r:id="rId3"/>
  </p:sldLayoutIdLst>
  <p:txStyles>
    <p:titleStyle>
      <a:lvl1pPr algn="l" rtl="0" eaLnBrk="0" fontAlgn="base" hangingPunct="0">
        <a:spcBef>
          <a:spcPct val="0"/>
        </a:spcBef>
        <a:spcAft>
          <a:spcPct val="0"/>
        </a:spcAft>
        <a:defRPr sz="3000" b="1">
          <a:solidFill>
            <a:schemeClr val="bg2"/>
          </a:solidFill>
          <a:effectLst>
            <a:outerShdw blurRad="50800" dist="38100" dir="2700000">
              <a:schemeClr val="accent1">
                <a:alpha val="43000"/>
              </a:schemeClr>
            </a:outerShdw>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chemeClr val="bg2"/>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chemeClr val="bg2"/>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chemeClr val="bg2"/>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chemeClr val="bg2"/>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rgbClr val="0C569E"/>
        </a:buClr>
        <a:buSzPct val="110000"/>
        <a:buChar char="•"/>
        <a:defRPr sz="2500">
          <a:solidFill>
            <a:schemeClr val="tx1"/>
          </a:solidFill>
          <a:effectLst>
            <a:outerShdw blurRad="50800" dist="38100" dir="2700000">
              <a:srgbClr val="000000">
                <a:alpha val="43000"/>
              </a:srgbClr>
            </a:outerShdw>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rgbClr val="0C569E"/>
        </a:buClr>
        <a:buSzPct val="110000"/>
        <a:buFont typeface="Arial" charset="0"/>
        <a:buChar char="–"/>
        <a:defRPr sz="2100">
          <a:solidFill>
            <a:schemeClr val="tx1"/>
          </a:solidFill>
          <a:effectLst>
            <a:outerShdw blurRad="50800" dist="38100" dir="2700000">
              <a:srgbClr val="000000">
                <a:alpha val="43000"/>
              </a:srgbClr>
            </a:outerShdw>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rgbClr val="0C569E"/>
        </a:buClr>
        <a:buSzPct val="110000"/>
        <a:buChar char="•"/>
        <a:defRPr sz="1700">
          <a:solidFill>
            <a:schemeClr val="tx1"/>
          </a:solidFill>
          <a:effectLst>
            <a:outerShdw blurRad="50800" dist="38100" dir="2700000">
              <a:srgbClr val="000000">
                <a:alpha val="43000"/>
              </a:srgbClr>
            </a:outerShdw>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rgbClr val="0C569E"/>
        </a:buClr>
        <a:buSzPct val="110000"/>
        <a:buFont typeface="Arial" charset="0"/>
        <a:buChar char="–"/>
        <a:defRPr sz="1600">
          <a:solidFill>
            <a:schemeClr val="tx1"/>
          </a:solidFill>
          <a:effectLst>
            <a:outerShdw blurRad="50800" dist="38100" dir="2700000">
              <a:srgbClr val="000000">
                <a:alpha val="43000"/>
              </a:srgbClr>
            </a:outerShdw>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rgbClr val="0C569E"/>
        </a:buClr>
        <a:buSzPct val="110000"/>
        <a:buFont typeface="Arial" charset="0"/>
        <a:buChar char="›"/>
        <a:defRPr sz="1600">
          <a:solidFill>
            <a:schemeClr val="tx1"/>
          </a:solidFill>
          <a:effectLst>
            <a:outerShdw blurRad="50800" dist="38100" dir="2700000">
              <a:srgbClr val="000000">
                <a:alpha val="43000"/>
              </a:srgbClr>
            </a:outerShdw>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1.xml"/><Relationship Id="rId5" Type="http://schemas.openxmlformats.org/officeDocument/2006/relationships/image" Target="../media/image4.png"/><Relationship Id="rId6" Type="http://schemas.openxmlformats.org/officeDocument/2006/relationships/image" Target="../media/image9.png"/><Relationship Id="rId1" Type="http://schemas.microsoft.com/office/2007/relationships/media" Target="../media/media2.m4v"/><Relationship Id="rId2" Type="http://schemas.openxmlformats.org/officeDocument/2006/relationships/video" Target="../media/media2.m4v"/></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3.xml"/><Relationship Id="rId5" Type="http://schemas.openxmlformats.org/officeDocument/2006/relationships/image" Target="../media/image3.png"/><Relationship Id="rId6" Type="http://schemas.openxmlformats.org/officeDocument/2006/relationships/image" Target="../media/image10.png"/><Relationship Id="rId1" Type="http://schemas.microsoft.com/office/2007/relationships/media" Target="../media/media3.m4v"/><Relationship Id="rId2" Type="http://schemas.openxmlformats.org/officeDocument/2006/relationships/video" Target="../media/media3.m4v"/></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4.em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4.png"/><Relationship Id="rId6" Type="http://schemas.openxmlformats.org/officeDocument/2006/relationships/image" Target="../media/image7.png"/><Relationship Id="rId1" Type="http://schemas.microsoft.com/office/2007/relationships/media" Target="../media/media1.mov"/><Relationship Id="rId2" Type="http://schemas.openxmlformats.org/officeDocument/2006/relationships/video" Target="../media/media1.mov"/></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Content Placeholder 1" descr="S11_PosterElements-Mountains.png"/>
          <p:cNvPicPr>
            <a:picLocks noGrp="1" noChangeAspect="1"/>
          </p:cNvPicPr>
          <p:nvPr>
            <p:ph idx="1"/>
          </p:nvPr>
        </p:nvPicPr>
        <p:blipFill>
          <a:blip r:embed="rId3">
            <a:extLst>
              <a:ext uri="{28A0092B-C50C-407E-A947-70E740481C1C}">
                <a14:useLocalDpi xmlns:a14="http://schemas.microsoft.com/office/drawing/2010/main" val="0"/>
              </a:ext>
            </a:extLst>
          </a:blip>
          <a:srcRect l="7344" r="7533" b="13831"/>
          <a:stretch>
            <a:fillRect/>
          </a:stretch>
        </p:blipFill>
        <p:spPr>
          <a:xfrm>
            <a:off x="0" y="-12700"/>
            <a:ext cx="7391400" cy="4208463"/>
          </a:xfrm>
        </p:spPr>
      </p:pic>
      <p:pic>
        <p:nvPicPr>
          <p:cNvPr id="4" name="Picture 3" descr="S11_LogoVer.png"/>
          <p:cNvPicPr>
            <a:picLocks noChangeAspect="1"/>
          </p:cNvPicPr>
          <p:nvPr/>
        </p:nvPicPr>
        <p:blipFill rotWithShape="1">
          <a:blip r:embed="rId4"/>
          <a:srcRect t="74691" r="60570"/>
          <a:stretch/>
        </p:blipFill>
        <p:spPr>
          <a:xfrm>
            <a:off x="2057400" y="1031875"/>
            <a:ext cx="3517900" cy="2168525"/>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Occlusion Culling</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Hybrid solution brings the best of both worlds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Screen space error bounds for artifacts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Adaptive query bounds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Some queries can be guaranteed to be ready with high probability</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Keep the query count low </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Queries are cheap but not free</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Intelligent batching</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Special rules for expensive objects</a:t>
            </a:r>
          </a:p>
          <a:p>
            <a:pPr marL="0" indent="0" eaLnBrk="1" hangingPunct="1">
              <a:spcBef>
                <a:spcPts val="200"/>
              </a:spcBef>
              <a:spcAft>
                <a:spcPts val="200"/>
              </a:spcAft>
              <a:buNone/>
            </a:pPr>
            <a:endParaRPr lang="en-US" sz="1800" dirty="0" smtClean="0">
              <a:effectLst>
                <a:outerShdw blurRad="38100" dist="38100" dir="2700000" algn="tl">
                  <a:srgbClr val="DDDDDD"/>
                </a:outerShdw>
              </a:effectLst>
              <a:latin typeface="Arial" charset="0"/>
              <a:ea typeface="ＭＳ Ｐゴシック" charset="0"/>
            </a:endParaRPr>
          </a:p>
          <a:p>
            <a:pPr lvl="1" eaLnBrk="1" hangingPunct="1">
              <a:spcBef>
                <a:spcPts val="200"/>
              </a:spcBef>
              <a:spcAft>
                <a:spcPts val="200"/>
              </a:spcAft>
              <a:buFont typeface="Wingdings" charset="0"/>
              <a:buChar char="§"/>
            </a:pPr>
            <a:endParaRPr lang="en-US" sz="1400" dirty="0" smtClean="0">
              <a:effectLst>
                <a:outerShdw blurRad="38100" dist="38100" dir="2700000" algn="tl">
                  <a:srgbClr val="DDDDDD"/>
                </a:outerShdw>
              </a:effectLst>
              <a:latin typeface="Arial" charset="0"/>
              <a:ea typeface="ＭＳ Ｐゴシック"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1802736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Content Placeholder 1" descr="S11_PosterElements-Mountains.png"/>
          <p:cNvPicPr>
            <a:picLocks noChangeAspect="1"/>
          </p:cNvPicPr>
          <p:nvPr/>
        </p:nvPicPr>
        <p:blipFill>
          <a:blip r:embed="rId5">
            <a:extLst>
              <a:ext uri="{28A0092B-C50C-407E-A947-70E740481C1C}">
                <a14:useLocalDpi xmlns:a14="http://schemas.microsoft.com/office/drawing/2010/main" val="0"/>
              </a:ext>
            </a:extLst>
          </a:blip>
          <a:srcRect l="6741" r="7951" b="14088"/>
          <a:stretch>
            <a:fillRect/>
          </a:stretch>
        </p:blipFill>
        <p:spPr bwMode="auto">
          <a:xfrm>
            <a:off x="-76200" y="-68263"/>
            <a:ext cx="7518400" cy="4259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Text Box 4"/>
          <p:cNvSpPr txBox="1">
            <a:spLocks noChangeArrowheads="1"/>
          </p:cNvSpPr>
          <p:nvPr/>
        </p:nvSpPr>
        <p:spPr bwMode="auto">
          <a:xfrm>
            <a:off x="530225" y="258763"/>
            <a:ext cx="6343650"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pPr>
            <a:r>
              <a:rPr lang="en-US" sz="2600" dirty="0" smtClean="0">
                <a:solidFill>
                  <a:srgbClr val="FFFFFF"/>
                </a:solidFill>
                <a:latin typeface="Arial Bold" charset="0"/>
              </a:rPr>
              <a:t>Occlusion Culling</a:t>
            </a:r>
            <a:endParaRPr lang="en-US" sz="2200" dirty="0">
              <a:solidFill>
                <a:srgbClr val="FFFFFF"/>
              </a:solidFill>
              <a:latin typeface="Arial Bold" charset="0"/>
            </a:endParaRPr>
          </a:p>
        </p:txBody>
      </p:sp>
      <p:pic>
        <p:nvPicPr>
          <p:cNvPr id="2" name="AW_Occlusion_Culling.m4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85294" y="-57245"/>
            <a:ext cx="7552893" cy="4248917"/>
          </a:xfrm>
        </p:spPr>
      </p:pic>
    </p:spTree>
    <p:extLst>
      <p:ext uri="{BB962C8B-B14F-4D97-AF65-F5344CB8AC3E}">
        <p14:creationId xmlns:p14="http://schemas.microsoft.com/office/powerpoint/2010/main" val="3177376855"/>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Dynamic Objects</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Dynamic objects live in the same database</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Temporal bounding volumes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Linear prediction with conservative dynamics model</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Stable and fast</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Temporal bounds are AABBs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Has even been used with bullets driven by physics </a:t>
            </a:r>
            <a:r>
              <a:rPr lang="en-US" sz="1400" dirty="0" smtClean="0">
                <a:effectLst>
                  <a:outerShdw blurRad="38100" dist="38100" dir="2700000" algn="tl">
                    <a:srgbClr val="DDDDDD"/>
                  </a:outerShdw>
                </a:effectLst>
                <a:latin typeface="Arial" charset="0"/>
                <a:ea typeface="ＭＳ Ｐゴシック" charset="0"/>
                <a:sym typeface="Wingdings"/>
              </a:rPr>
              <a:t></a:t>
            </a:r>
            <a:endParaRPr lang="en-US" sz="1400" dirty="0" smtClean="0">
              <a:effectLst>
                <a:outerShdw blurRad="38100" dist="38100" dir="2700000" algn="tl">
                  <a:srgbClr val="DDDDDD"/>
                </a:outerShdw>
              </a:effectLst>
              <a:latin typeface="Arial" charset="0"/>
              <a:ea typeface="ＭＳ Ｐゴシック" charset="0"/>
            </a:endParaRP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Take advantage of lazy and amortized updates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Keeps hierarchy balanced during movement</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Ensures optimal node placement when object becomes static</a:t>
            </a: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0431633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Dynamic Objects</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endParaRPr lang="en-US" sz="1400" dirty="0" smtClean="0">
              <a:effectLst>
                <a:outerShdw blurRad="38100" dist="38100" dir="2700000" algn="tl">
                  <a:srgbClr val="DDDDDD"/>
                </a:outerShdw>
              </a:effectLst>
              <a:latin typeface="Arial" charset="0"/>
              <a:ea typeface="ＭＳ Ｐゴシック" charset="0"/>
            </a:endParaRPr>
          </a:p>
        </p:txBody>
      </p:sp>
      <p:pic>
        <p:nvPicPr>
          <p:cNvPr id="11268" name="Picture 2" descr="S11_LogoHor.png"/>
          <p:cNvPicPr>
            <a:picLocks noChangeAspect="1"/>
          </p:cNvPicPr>
          <p:nvPr/>
        </p:nvPicPr>
        <p:blipFill>
          <a:blip r:embed="rId5">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AW_Dynamic_Objects.m4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1339"/>
            <a:ext cx="7344416" cy="4131233"/>
          </a:xfrm>
          <a:prstGeom prst="rect">
            <a:avLst/>
          </a:prstGeom>
        </p:spPr>
      </p:pic>
    </p:spTree>
    <p:extLst>
      <p:ext uri="{BB962C8B-B14F-4D97-AF65-F5344CB8AC3E}">
        <p14:creationId xmlns:p14="http://schemas.microsoft.com/office/powerpoint/2010/main" val="3458766645"/>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Local Shadows</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3454400"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Accurate bounding geometry </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Spheres and frustums</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Aggressive culling</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Distance culling</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Test every frame</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No batching</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Shadow casters use frustum culling</a:t>
            </a:r>
            <a:endParaRPr lang="en-US" sz="1400" dirty="0" smtClean="0">
              <a:effectLst>
                <a:outerShdw blurRad="38100" dist="38100" dir="2700000" algn="tl">
                  <a:srgbClr val="DDDDDD"/>
                </a:outerShdw>
              </a:effectLst>
              <a:latin typeface="Arial" charset="0"/>
              <a:ea typeface="ＭＳ Ｐゴシック" charset="0"/>
            </a:endParaRPr>
          </a:p>
          <a:p>
            <a:pPr marL="0" indent="0" eaLnBrk="1" hangingPunct="1">
              <a:spcBef>
                <a:spcPts val="200"/>
              </a:spcBef>
              <a:spcAft>
                <a:spcPts val="200"/>
              </a:spcAft>
              <a:buNone/>
            </a:pPr>
            <a:endParaRPr lang="en-US" sz="1800" dirty="0" smtClean="0">
              <a:effectLst>
                <a:outerShdw blurRad="38100" dist="38100" dir="2700000" algn="tl">
                  <a:srgbClr val="DDDDDD"/>
                </a:outerShdw>
              </a:effectLst>
              <a:latin typeface="Arial" charset="0"/>
              <a:ea typeface="ＭＳ Ｐゴシック"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4"/>
          <a:stretch>
            <a:fillRect/>
          </a:stretch>
        </p:blipFill>
        <p:spPr>
          <a:xfrm>
            <a:off x="3886200" y="1219200"/>
            <a:ext cx="3174124" cy="1785445"/>
          </a:xfrm>
          <a:prstGeom prst="rect">
            <a:avLst/>
          </a:prstGeom>
        </p:spPr>
      </p:pic>
    </p:spTree>
    <p:extLst>
      <p:ext uri="{BB962C8B-B14F-4D97-AF65-F5344CB8AC3E}">
        <p14:creationId xmlns:p14="http://schemas.microsoft.com/office/powerpoint/2010/main" val="386286459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Global Shadows</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3378200"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Shadow map costs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Shadow map generation</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Shadow map sampling + filtering</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Lot of objects + cascaded shadows = high shadow map generation cost</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What do we really need to draw to a shadow map?</a:t>
            </a: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4"/>
          <a:stretch>
            <a:fillRect/>
          </a:stretch>
        </p:blipFill>
        <p:spPr>
          <a:xfrm>
            <a:off x="3886200" y="1219200"/>
            <a:ext cx="3200400" cy="1800225"/>
          </a:xfrm>
          <a:prstGeom prst="rect">
            <a:avLst/>
          </a:prstGeom>
        </p:spPr>
      </p:pic>
    </p:spTree>
    <p:extLst>
      <p:ext uri="{BB962C8B-B14F-4D97-AF65-F5344CB8AC3E}">
        <p14:creationId xmlns:p14="http://schemas.microsoft.com/office/powerpoint/2010/main" val="44171566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Observation I</a:t>
            </a:r>
            <a:endParaRPr lang="en-US" b="1" dirty="0">
              <a:solidFill>
                <a:schemeClr val="bg2"/>
              </a:solidFill>
              <a:effectLst>
                <a:outerShdw blurRad="38100" dist="38100" dir="2700000" algn="tl">
                  <a:srgbClr val="DDDDDD"/>
                </a:outerShdw>
              </a:effectLst>
              <a:latin typeface="Arial Bold"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4"/>
          <a:stretch>
            <a:fillRect/>
          </a:stretch>
        </p:blipFill>
        <p:spPr>
          <a:xfrm>
            <a:off x="2514600" y="762000"/>
            <a:ext cx="4051300" cy="2855672"/>
          </a:xfrm>
          <a:prstGeom prst="rect">
            <a:avLst/>
          </a:prstGeom>
        </p:spPr>
      </p:pic>
      <p:sp>
        <p:nvSpPr>
          <p:cNvPr id="9" name="Rectangle 3"/>
          <p:cNvSpPr txBox="1">
            <a:spLocks noChangeArrowheads="1"/>
          </p:cNvSpPr>
          <p:nvPr/>
        </p:nvSpPr>
        <p:spPr bwMode="auto">
          <a:xfrm>
            <a:off x="228600" y="2057400"/>
            <a:ext cx="2667000" cy="457200"/>
          </a:xfrm>
          <a:prstGeom prst="rect">
            <a:avLst/>
          </a:prstGeom>
          <a:noFill/>
          <a:ln w="9525">
            <a:noFill/>
            <a:miter lim="800000"/>
            <a:headEnd/>
            <a:tailEnd/>
          </a:ln>
          <a:effectLst/>
        </p:spPr>
        <p:txBody>
          <a:bodyPr vert="horz" wrap="square" lIns="73152" tIns="36576" rIns="73152" bIns="36576" numCol="1" anchor="t" anchorCtr="0" compatLnSpc="1">
            <a:prstTxWarp prst="textNoShape">
              <a:avLst/>
            </a:prstTxWarp>
          </a:bodyPr>
          <a:lstStyle>
            <a:lvl1pPr marL="273050" indent="-273050" algn="l" rtl="0" eaLnBrk="0" fontAlgn="base" hangingPunct="0">
              <a:lnSpc>
                <a:spcPct val="110000"/>
              </a:lnSpc>
              <a:spcBef>
                <a:spcPts val="475"/>
              </a:spcBef>
              <a:spcAft>
                <a:spcPts val="475"/>
              </a:spcAft>
              <a:buClr>
                <a:srgbClr val="0C569E"/>
              </a:buClr>
              <a:buSzPct val="110000"/>
              <a:buChar char="•"/>
              <a:defRPr sz="2500">
                <a:solidFill>
                  <a:schemeClr val="tx1"/>
                </a:solidFill>
                <a:effectLst>
                  <a:outerShdw blurRad="50800" dist="38100" dir="2700000">
                    <a:srgbClr val="000000">
                      <a:alpha val="43000"/>
                    </a:srgbClr>
                  </a:outerShdw>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rgbClr val="0C569E"/>
              </a:buClr>
              <a:buSzPct val="110000"/>
              <a:buFont typeface="Arial" charset="0"/>
              <a:buChar char="–"/>
              <a:defRPr sz="2100">
                <a:solidFill>
                  <a:schemeClr val="tx1"/>
                </a:solidFill>
                <a:effectLst>
                  <a:outerShdw blurRad="50800" dist="38100" dir="2700000">
                    <a:srgbClr val="000000">
                      <a:alpha val="43000"/>
                    </a:srgbClr>
                  </a:outerShdw>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rgbClr val="0C569E"/>
              </a:buClr>
              <a:buSzPct val="110000"/>
              <a:buChar char="•"/>
              <a:defRPr sz="1700">
                <a:solidFill>
                  <a:schemeClr val="tx1"/>
                </a:solidFill>
                <a:effectLst>
                  <a:outerShdw blurRad="50800" dist="38100" dir="2700000">
                    <a:srgbClr val="000000">
                      <a:alpha val="43000"/>
                    </a:srgbClr>
                  </a:outerShdw>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rgbClr val="0C569E"/>
              </a:buClr>
              <a:buSzPct val="110000"/>
              <a:buFont typeface="Arial" charset="0"/>
              <a:buChar char="–"/>
              <a:defRPr sz="1600">
                <a:solidFill>
                  <a:schemeClr val="tx1"/>
                </a:solidFill>
                <a:effectLst>
                  <a:outerShdw blurRad="50800" dist="38100" dir="2700000">
                    <a:srgbClr val="000000">
                      <a:alpha val="43000"/>
                    </a:srgbClr>
                  </a:outerShdw>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rgbClr val="0C569E"/>
              </a:buClr>
              <a:buSzPct val="110000"/>
              <a:buFont typeface="Arial" charset="0"/>
              <a:buChar char="›"/>
              <a:defRPr sz="1600">
                <a:solidFill>
                  <a:schemeClr val="tx1"/>
                </a:solidFill>
                <a:effectLst>
                  <a:outerShdw blurRad="50800" dist="38100" dir="2700000">
                    <a:srgbClr val="000000">
                      <a:alpha val="43000"/>
                    </a:srgbClr>
                  </a:outerShdw>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a:lstStyle>
          <a:p>
            <a:pPr marL="0" indent="0" eaLnBrk="1" hangingPunct="1">
              <a:spcBef>
                <a:spcPts val="200"/>
              </a:spcBef>
              <a:spcAft>
                <a:spcPts val="200"/>
              </a:spcAft>
              <a:buNone/>
            </a:pPr>
            <a:r>
              <a:rPr lang="en-US" sz="1800" dirty="0" smtClean="0">
                <a:effectLst>
                  <a:outerShdw blurRad="38100" dist="38100" dir="2700000" algn="tl">
                    <a:srgbClr val="DDDDDD"/>
                  </a:outerShdw>
                </a:effectLst>
                <a:latin typeface="Arial" charset="0"/>
                <a:ea typeface="ＭＳ Ｐゴシック" charset="0"/>
              </a:rPr>
              <a:t>Cull objects in </a:t>
            </a:r>
            <a:r>
              <a:rPr lang="en-US" sz="1800" b="1" dirty="0" smtClean="0">
                <a:effectLst>
                  <a:outerShdw blurRad="38100" dist="38100" dir="2700000" algn="tl">
                    <a:srgbClr val="DDDDDD"/>
                  </a:outerShdw>
                </a:effectLst>
                <a:latin typeface="Arial" charset="0"/>
                <a:ea typeface="ＭＳ Ｐゴシック" charset="0"/>
              </a:rPr>
              <a:t>shadow</a:t>
            </a:r>
          </a:p>
        </p:txBody>
      </p:sp>
    </p:spTree>
    <p:extLst>
      <p:ext uri="{BB962C8B-B14F-4D97-AF65-F5344CB8AC3E}">
        <p14:creationId xmlns:p14="http://schemas.microsoft.com/office/powerpoint/2010/main" val="282429761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Observation II</a:t>
            </a:r>
            <a:endParaRPr lang="en-US" b="1" dirty="0">
              <a:solidFill>
                <a:schemeClr val="bg2"/>
              </a:solidFill>
              <a:effectLst>
                <a:outerShdw blurRad="38100" dist="38100" dir="2700000" algn="tl">
                  <a:srgbClr val="DDDDDD"/>
                </a:outerShdw>
              </a:effectLst>
              <a:latin typeface="Arial Bold"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p:cNvPicPr>
            <a:picLocks noChangeAspect="1"/>
          </p:cNvPicPr>
          <p:nvPr/>
        </p:nvPicPr>
        <p:blipFill>
          <a:blip r:embed="rId4"/>
          <a:stretch>
            <a:fillRect/>
          </a:stretch>
        </p:blipFill>
        <p:spPr>
          <a:xfrm>
            <a:off x="2362200" y="1066800"/>
            <a:ext cx="4802777" cy="2626519"/>
          </a:xfrm>
          <a:prstGeom prst="rect">
            <a:avLst/>
          </a:prstGeom>
        </p:spPr>
      </p:pic>
      <p:sp>
        <p:nvSpPr>
          <p:cNvPr id="6" name="Rectangle 3"/>
          <p:cNvSpPr txBox="1">
            <a:spLocks noChangeArrowheads="1"/>
          </p:cNvSpPr>
          <p:nvPr/>
        </p:nvSpPr>
        <p:spPr bwMode="auto">
          <a:xfrm>
            <a:off x="228600" y="1371600"/>
            <a:ext cx="3276600" cy="838200"/>
          </a:xfrm>
          <a:prstGeom prst="rect">
            <a:avLst/>
          </a:prstGeom>
          <a:noFill/>
          <a:ln w="9525">
            <a:noFill/>
            <a:miter lim="800000"/>
            <a:headEnd/>
            <a:tailEnd/>
          </a:ln>
          <a:effectLst/>
        </p:spPr>
        <p:txBody>
          <a:bodyPr vert="horz" wrap="square" lIns="73152" tIns="36576" rIns="73152" bIns="36576" numCol="1" anchor="t" anchorCtr="0" compatLnSpc="1">
            <a:prstTxWarp prst="textNoShape">
              <a:avLst/>
            </a:prstTxWarp>
          </a:bodyPr>
          <a:lstStyle>
            <a:lvl1pPr marL="273050" indent="-273050" algn="l" rtl="0" eaLnBrk="0" fontAlgn="base" hangingPunct="0">
              <a:lnSpc>
                <a:spcPct val="110000"/>
              </a:lnSpc>
              <a:spcBef>
                <a:spcPts val="475"/>
              </a:spcBef>
              <a:spcAft>
                <a:spcPts val="475"/>
              </a:spcAft>
              <a:buClr>
                <a:srgbClr val="0C569E"/>
              </a:buClr>
              <a:buSzPct val="110000"/>
              <a:buChar char="•"/>
              <a:defRPr sz="2500">
                <a:solidFill>
                  <a:schemeClr val="tx1"/>
                </a:solidFill>
                <a:effectLst>
                  <a:outerShdw blurRad="50800" dist="38100" dir="2700000">
                    <a:srgbClr val="000000">
                      <a:alpha val="43000"/>
                    </a:srgbClr>
                  </a:outerShdw>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rgbClr val="0C569E"/>
              </a:buClr>
              <a:buSzPct val="110000"/>
              <a:buFont typeface="Arial" charset="0"/>
              <a:buChar char="–"/>
              <a:defRPr sz="2100">
                <a:solidFill>
                  <a:schemeClr val="tx1"/>
                </a:solidFill>
                <a:effectLst>
                  <a:outerShdw blurRad="50800" dist="38100" dir="2700000">
                    <a:srgbClr val="000000">
                      <a:alpha val="43000"/>
                    </a:srgbClr>
                  </a:outerShdw>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rgbClr val="0C569E"/>
              </a:buClr>
              <a:buSzPct val="110000"/>
              <a:buChar char="•"/>
              <a:defRPr sz="1700">
                <a:solidFill>
                  <a:schemeClr val="tx1"/>
                </a:solidFill>
                <a:effectLst>
                  <a:outerShdw blurRad="50800" dist="38100" dir="2700000">
                    <a:srgbClr val="000000">
                      <a:alpha val="43000"/>
                    </a:srgbClr>
                  </a:outerShdw>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rgbClr val="0C569E"/>
              </a:buClr>
              <a:buSzPct val="110000"/>
              <a:buFont typeface="Arial" charset="0"/>
              <a:buChar char="–"/>
              <a:defRPr sz="1600">
                <a:solidFill>
                  <a:schemeClr val="tx1"/>
                </a:solidFill>
                <a:effectLst>
                  <a:outerShdw blurRad="50800" dist="38100" dir="2700000">
                    <a:srgbClr val="000000">
                      <a:alpha val="43000"/>
                    </a:srgbClr>
                  </a:outerShdw>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rgbClr val="0C569E"/>
              </a:buClr>
              <a:buSzPct val="110000"/>
              <a:buFont typeface="Arial" charset="0"/>
              <a:buChar char="›"/>
              <a:defRPr sz="1600">
                <a:solidFill>
                  <a:schemeClr val="tx1"/>
                </a:solidFill>
                <a:effectLst>
                  <a:outerShdw blurRad="50800" dist="38100" dir="2700000">
                    <a:srgbClr val="000000">
                      <a:alpha val="43000"/>
                    </a:srgbClr>
                  </a:outerShdw>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a:lstStyle>
          <a:p>
            <a:pPr marL="0" indent="0" eaLnBrk="1" hangingPunct="1">
              <a:spcBef>
                <a:spcPts val="200"/>
              </a:spcBef>
              <a:spcAft>
                <a:spcPts val="200"/>
              </a:spcAft>
              <a:buNone/>
            </a:pPr>
            <a:r>
              <a:rPr lang="en-US" sz="1800" dirty="0" smtClean="0">
                <a:effectLst>
                  <a:outerShdw blurRad="38100" dist="38100" dir="2700000" algn="tl">
                    <a:srgbClr val="DDDDDD"/>
                  </a:outerShdw>
                </a:effectLst>
                <a:latin typeface="Arial" charset="0"/>
                <a:ea typeface="ＭＳ Ｐゴシック" charset="0"/>
              </a:rPr>
              <a:t>Cull objects in which do not cast a </a:t>
            </a:r>
            <a:r>
              <a:rPr lang="en-US" sz="1800" b="1" dirty="0" smtClean="0">
                <a:effectLst>
                  <a:outerShdw blurRad="38100" dist="38100" dir="2700000" algn="tl">
                    <a:srgbClr val="DDDDDD"/>
                  </a:outerShdw>
                </a:effectLst>
                <a:latin typeface="Arial" charset="0"/>
                <a:ea typeface="ＭＳ Ｐゴシック" charset="0"/>
              </a:rPr>
              <a:t>visible</a:t>
            </a:r>
            <a:r>
              <a:rPr lang="en-US" sz="1800" dirty="0" smtClean="0">
                <a:effectLst>
                  <a:outerShdw blurRad="38100" dist="38100" dir="2700000" algn="tl">
                    <a:srgbClr val="DDDDDD"/>
                  </a:outerShdw>
                </a:effectLst>
                <a:latin typeface="Arial" charset="0"/>
                <a:ea typeface="ＭＳ Ｐゴシック" charset="0"/>
              </a:rPr>
              <a:t> shadow</a:t>
            </a:r>
          </a:p>
        </p:txBody>
      </p:sp>
    </p:spTree>
    <p:extLst>
      <p:ext uri="{BB962C8B-B14F-4D97-AF65-F5344CB8AC3E}">
        <p14:creationId xmlns:p14="http://schemas.microsoft.com/office/powerpoint/2010/main" val="51619595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Shadow Caster Culling</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Use camera visibility to determine relevant shadow casters</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Test each cascade for visibility</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Check if the cascade contains any visible objects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Can potentially skip shadow map generation</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Compute light space scissor rectangle for each cascade</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Early geometry culling</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These ideas generalize</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Bittner et. Al, Shadow Caster Culling for Efficient Shadow Mapping, I3D 2011</a:t>
            </a: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4915339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Cascaded Shadow Maps</a:t>
            </a:r>
            <a:endParaRPr lang="en-US" b="1" dirty="0">
              <a:solidFill>
                <a:schemeClr val="bg2"/>
              </a:solidFill>
              <a:effectLst>
                <a:outerShdw blurRad="38100" dist="38100" dir="2700000" algn="tl">
                  <a:srgbClr val="DDDDDD"/>
                </a:outerShdw>
              </a:effectLst>
              <a:latin typeface="Arial Bold"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p:cNvPicPr>
            <a:picLocks noChangeAspect="1"/>
          </p:cNvPicPr>
          <p:nvPr/>
        </p:nvPicPr>
        <p:blipFill>
          <a:blip r:embed="rId4"/>
          <a:stretch>
            <a:fillRect/>
          </a:stretch>
        </p:blipFill>
        <p:spPr>
          <a:xfrm>
            <a:off x="5638800" y="2057400"/>
            <a:ext cx="850900" cy="749300"/>
          </a:xfrm>
          <a:prstGeom prst="rect">
            <a:avLst/>
          </a:prstGeom>
        </p:spPr>
      </p:pic>
      <p:cxnSp>
        <p:nvCxnSpPr>
          <p:cNvPr id="5" name="Straight Connector 4"/>
          <p:cNvCxnSpPr/>
          <p:nvPr/>
        </p:nvCxnSpPr>
        <p:spPr>
          <a:xfrm flipV="1">
            <a:off x="838200" y="838200"/>
            <a:ext cx="0" cy="3048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838200" y="838200"/>
            <a:ext cx="4343400" cy="12192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V="1">
            <a:off x="838200" y="2438400"/>
            <a:ext cx="4343400" cy="14478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5181600" y="2057400"/>
            <a:ext cx="0"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343400" y="1828800"/>
            <a:ext cx="0" cy="91440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352800" y="1524000"/>
            <a:ext cx="0" cy="160020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2133600" y="1219200"/>
            <a:ext cx="0" cy="2209800"/>
          </a:xfrm>
          <a:prstGeom prst="line">
            <a:avLst/>
          </a:prstGeom>
          <a:ln>
            <a:prstDash val="dash"/>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6274351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ext Box 4"/>
          <p:cNvSpPr txBox="1">
            <a:spLocks noChangeArrowheads="1"/>
          </p:cNvSpPr>
          <p:nvPr/>
        </p:nvSpPr>
        <p:spPr bwMode="auto">
          <a:xfrm>
            <a:off x="468313" y="1071563"/>
            <a:ext cx="6345237" cy="517525"/>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pPr>
            <a:r>
              <a:rPr lang="en-US" sz="2900" dirty="0" smtClean="0">
                <a:solidFill>
                  <a:schemeClr val="bg2"/>
                </a:solidFill>
                <a:effectLst>
                  <a:outerShdw blurRad="38100" dist="38100" dir="2700000" algn="tl">
                    <a:srgbClr val="DDDDDD"/>
                  </a:outerShdw>
                </a:effectLst>
                <a:latin typeface="Arial Bold" charset="0"/>
              </a:rPr>
              <a:t>Occlusion Culling in Alan Wake</a:t>
            </a:r>
            <a:endParaRPr lang="en-US" sz="2900" dirty="0">
              <a:solidFill>
                <a:schemeClr val="bg2"/>
              </a:solidFill>
              <a:effectLst>
                <a:outerShdw blurRad="38100" dist="38100" dir="2700000" algn="tl">
                  <a:srgbClr val="DDDDDD"/>
                </a:outerShdw>
              </a:effectLst>
              <a:latin typeface="Arial Bold" charset="0"/>
            </a:endParaRPr>
          </a:p>
        </p:txBody>
      </p:sp>
      <p:sp>
        <p:nvSpPr>
          <p:cNvPr id="3075" name="Text Box 10"/>
          <p:cNvSpPr txBox="1">
            <a:spLocks noChangeArrowheads="1"/>
          </p:cNvSpPr>
          <p:nvPr/>
        </p:nvSpPr>
        <p:spPr bwMode="auto">
          <a:xfrm>
            <a:off x="479425" y="1574800"/>
            <a:ext cx="6343650" cy="412421"/>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pPr>
            <a:r>
              <a:rPr lang="en-US" sz="2200" dirty="0" smtClean="0">
                <a:effectLst>
                  <a:outerShdw blurRad="38100" dist="38100" dir="2700000" algn="tl">
                    <a:srgbClr val="DDDDDD"/>
                  </a:outerShdw>
                </a:effectLst>
              </a:rPr>
              <a:t>Ari </a:t>
            </a:r>
            <a:r>
              <a:rPr lang="en-US" sz="2200" dirty="0" err="1" smtClean="0">
                <a:effectLst>
                  <a:outerShdw blurRad="38100" dist="38100" dir="2700000" algn="tl">
                    <a:srgbClr val="DDDDDD"/>
                  </a:outerShdw>
                </a:effectLst>
              </a:rPr>
              <a:t>Silvennoinen</a:t>
            </a:r>
            <a:endParaRPr lang="en-US" sz="2200" dirty="0">
              <a:effectLst>
                <a:outerShdw blurRad="38100" dist="38100" dir="2700000" algn="tl">
                  <a:srgbClr val="DDDDDD"/>
                </a:outerShdw>
              </a:effectLst>
            </a:endParaRPr>
          </a:p>
        </p:txBody>
      </p:sp>
      <p:pic>
        <p:nvPicPr>
          <p:cNvPr id="4" name="Picture 3"/>
          <p:cNvPicPr>
            <a:picLocks noChangeAspect="1"/>
          </p:cNvPicPr>
          <p:nvPr/>
        </p:nvPicPr>
        <p:blipFill>
          <a:blip r:embed="rId3"/>
          <a:stretch>
            <a:fillRect/>
          </a:stretch>
        </p:blipFill>
        <p:spPr>
          <a:xfrm>
            <a:off x="4653777" y="3304282"/>
            <a:ext cx="2661423" cy="880497"/>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Cascaded Shadow Maps</a:t>
            </a:r>
            <a:endParaRPr lang="en-US" b="1" dirty="0">
              <a:solidFill>
                <a:schemeClr val="bg2"/>
              </a:solidFill>
              <a:effectLst>
                <a:outerShdw blurRad="38100" dist="38100" dir="2700000" algn="tl">
                  <a:srgbClr val="DDDDDD"/>
                </a:outerShdw>
              </a:effectLst>
              <a:latin typeface="Arial Bold"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p:cNvPicPr>
            <a:picLocks noChangeAspect="1"/>
          </p:cNvPicPr>
          <p:nvPr/>
        </p:nvPicPr>
        <p:blipFill>
          <a:blip r:embed="rId4"/>
          <a:stretch>
            <a:fillRect/>
          </a:stretch>
        </p:blipFill>
        <p:spPr>
          <a:xfrm>
            <a:off x="5638800" y="2057400"/>
            <a:ext cx="850900" cy="749300"/>
          </a:xfrm>
          <a:prstGeom prst="rect">
            <a:avLst/>
          </a:prstGeom>
        </p:spPr>
      </p:pic>
      <p:cxnSp>
        <p:nvCxnSpPr>
          <p:cNvPr id="5" name="Straight Connector 4"/>
          <p:cNvCxnSpPr/>
          <p:nvPr/>
        </p:nvCxnSpPr>
        <p:spPr>
          <a:xfrm flipV="1">
            <a:off x="838200" y="838200"/>
            <a:ext cx="0" cy="3048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838200" y="838200"/>
            <a:ext cx="4343400" cy="12192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V="1">
            <a:off x="838200" y="2438400"/>
            <a:ext cx="4343400" cy="14478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5181600" y="2057400"/>
            <a:ext cx="0"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343400" y="1828800"/>
            <a:ext cx="0" cy="91440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352800" y="1524000"/>
            <a:ext cx="0" cy="160020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2133600" y="1219200"/>
            <a:ext cx="0" cy="2209800"/>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2" name="Oval 1"/>
          <p:cNvSpPr/>
          <p:nvPr/>
        </p:nvSpPr>
        <p:spPr>
          <a:xfrm>
            <a:off x="4572000" y="2362200"/>
            <a:ext cx="304800" cy="3048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1600200" y="1600200"/>
            <a:ext cx="304800" cy="3048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Isosceles Triangle 2"/>
          <p:cNvSpPr/>
          <p:nvPr/>
        </p:nvSpPr>
        <p:spPr>
          <a:xfrm>
            <a:off x="4038600" y="1828800"/>
            <a:ext cx="353568" cy="304800"/>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Isosceles Triangle 15"/>
          <p:cNvSpPr/>
          <p:nvPr/>
        </p:nvSpPr>
        <p:spPr>
          <a:xfrm>
            <a:off x="1066800" y="1219200"/>
            <a:ext cx="353568" cy="304800"/>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Isosceles Triangle 16"/>
          <p:cNvSpPr/>
          <p:nvPr/>
        </p:nvSpPr>
        <p:spPr>
          <a:xfrm>
            <a:off x="3429000" y="2362200"/>
            <a:ext cx="353568" cy="304800"/>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130590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Cascaded Shadow Maps</a:t>
            </a:r>
            <a:endParaRPr lang="en-US" b="1" dirty="0">
              <a:solidFill>
                <a:schemeClr val="bg2"/>
              </a:solidFill>
              <a:effectLst>
                <a:outerShdw blurRad="38100" dist="38100" dir="2700000" algn="tl">
                  <a:srgbClr val="DDDDDD"/>
                </a:outerShdw>
              </a:effectLst>
              <a:latin typeface="Arial Bold"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p:cNvPicPr>
            <a:picLocks noChangeAspect="1"/>
          </p:cNvPicPr>
          <p:nvPr/>
        </p:nvPicPr>
        <p:blipFill>
          <a:blip r:embed="rId4"/>
          <a:stretch>
            <a:fillRect/>
          </a:stretch>
        </p:blipFill>
        <p:spPr>
          <a:xfrm>
            <a:off x="5638800" y="2057400"/>
            <a:ext cx="850900" cy="749300"/>
          </a:xfrm>
          <a:prstGeom prst="rect">
            <a:avLst/>
          </a:prstGeom>
        </p:spPr>
      </p:pic>
      <p:cxnSp>
        <p:nvCxnSpPr>
          <p:cNvPr id="5" name="Straight Connector 4"/>
          <p:cNvCxnSpPr/>
          <p:nvPr/>
        </p:nvCxnSpPr>
        <p:spPr>
          <a:xfrm flipV="1">
            <a:off x="838200" y="838200"/>
            <a:ext cx="0" cy="3048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838200" y="838200"/>
            <a:ext cx="4343400" cy="12192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V="1">
            <a:off x="838200" y="2438400"/>
            <a:ext cx="4343400" cy="14478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5181600" y="2057400"/>
            <a:ext cx="0"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343400" y="1828800"/>
            <a:ext cx="0" cy="91440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352800" y="1524000"/>
            <a:ext cx="0" cy="160020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2133600" y="1219200"/>
            <a:ext cx="0" cy="2209800"/>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2" name="Oval 1"/>
          <p:cNvSpPr/>
          <p:nvPr/>
        </p:nvSpPr>
        <p:spPr>
          <a:xfrm>
            <a:off x="4572000" y="2362200"/>
            <a:ext cx="304800" cy="3048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1600200" y="1600200"/>
            <a:ext cx="304800" cy="3048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Isosceles Triangle 2"/>
          <p:cNvSpPr/>
          <p:nvPr/>
        </p:nvSpPr>
        <p:spPr>
          <a:xfrm>
            <a:off x="4038600" y="1828800"/>
            <a:ext cx="353568" cy="304800"/>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Isosceles Triangle 14"/>
          <p:cNvSpPr/>
          <p:nvPr/>
        </p:nvSpPr>
        <p:spPr>
          <a:xfrm>
            <a:off x="3429000" y="2362200"/>
            <a:ext cx="353568" cy="304800"/>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Isosceles Triangle 15"/>
          <p:cNvSpPr/>
          <p:nvPr/>
        </p:nvSpPr>
        <p:spPr>
          <a:xfrm>
            <a:off x="1066800" y="1219200"/>
            <a:ext cx="353568" cy="304800"/>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4343400" y="1828800"/>
            <a:ext cx="838200" cy="838200"/>
          </a:xfrm>
          <a:prstGeom prst="rect">
            <a:avLst/>
          </a:prstGeom>
          <a:noFill/>
          <a:ln w="31750">
            <a:solidFill>
              <a:schemeClr val="accent6"/>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3352800" y="1600200"/>
            <a:ext cx="990600" cy="1143000"/>
          </a:xfrm>
          <a:prstGeom prst="rect">
            <a:avLst/>
          </a:prstGeom>
          <a:noFill/>
          <a:ln w="31750">
            <a:solidFill>
              <a:schemeClr val="accent6"/>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1066800" y="1219200"/>
            <a:ext cx="866545" cy="714389"/>
          </a:xfrm>
          <a:prstGeom prst="rect">
            <a:avLst/>
          </a:prstGeom>
          <a:noFill/>
          <a:ln w="31750">
            <a:solidFill>
              <a:schemeClr val="accent6"/>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101466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Cascaded Shadow Maps</a:t>
            </a:r>
            <a:endParaRPr lang="en-US" b="1" dirty="0">
              <a:solidFill>
                <a:schemeClr val="bg2"/>
              </a:solidFill>
              <a:effectLst>
                <a:outerShdw blurRad="38100" dist="38100" dir="2700000" algn="tl">
                  <a:srgbClr val="DDDDDD"/>
                </a:outerShdw>
              </a:effectLst>
              <a:latin typeface="Arial Bold"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p:cNvPicPr>
            <a:picLocks noChangeAspect="1"/>
          </p:cNvPicPr>
          <p:nvPr/>
        </p:nvPicPr>
        <p:blipFill>
          <a:blip r:embed="rId4"/>
          <a:stretch>
            <a:fillRect/>
          </a:stretch>
        </p:blipFill>
        <p:spPr>
          <a:xfrm>
            <a:off x="5638800" y="2057400"/>
            <a:ext cx="850900" cy="749300"/>
          </a:xfrm>
          <a:prstGeom prst="rect">
            <a:avLst/>
          </a:prstGeom>
        </p:spPr>
      </p:pic>
      <p:cxnSp>
        <p:nvCxnSpPr>
          <p:cNvPr id="5" name="Straight Connector 4"/>
          <p:cNvCxnSpPr/>
          <p:nvPr/>
        </p:nvCxnSpPr>
        <p:spPr>
          <a:xfrm flipV="1">
            <a:off x="838200" y="838200"/>
            <a:ext cx="0" cy="3048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838200" y="838200"/>
            <a:ext cx="4343400" cy="12192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V="1">
            <a:off x="838200" y="2438400"/>
            <a:ext cx="4343400" cy="14478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5181600" y="2057400"/>
            <a:ext cx="0"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343400" y="1828800"/>
            <a:ext cx="0" cy="91440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352800" y="1524000"/>
            <a:ext cx="0" cy="160020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2133600" y="1219200"/>
            <a:ext cx="0" cy="2209800"/>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2" name="Oval 1"/>
          <p:cNvSpPr/>
          <p:nvPr/>
        </p:nvSpPr>
        <p:spPr>
          <a:xfrm>
            <a:off x="4572000" y="2362200"/>
            <a:ext cx="304800" cy="3048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1600200" y="1600200"/>
            <a:ext cx="304800" cy="3048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Isosceles Triangle 2"/>
          <p:cNvSpPr/>
          <p:nvPr/>
        </p:nvSpPr>
        <p:spPr>
          <a:xfrm>
            <a:off x="4038600" y="1828800"/>
            <a:ext cx="353568" cy="304800"/>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Isosceles Triangle 14"/>
          <p:cNvSpPr/>
          <p:nvPr/>
        </p:nvSpPr>
        <p:spPr>
          <a:xfrm>
            <a:off x="3429000" y="2362200"/>
            <a:ext cx="353568" cy="304800"/>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Isosceles Triangle 15"/>
          <p:cNvSpPr/>
          <p:nvPr/>
        </p:nvSpPr>
        <p:spPr>
          <a:xfrm>
            <a:off x="1066800" y="1219200"/>
            <a:ext cx="353568" cy="304800"/>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4343400" y="1828800"/>
            <a:ext cx="838200" cy="838200"/>
          </a:xfrm>
          <a:prstGeom prst="rect">
            <a:avLst/>
          </a:prstGeom>
          <a:noFill/>
          <a:ln w="31750">
            <a:solidFill>
              <a:schemeClr val="accent6"/>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3352800" y="1600200"/>
            <a:ext cx="990600" cy="1143000"/>
          </a:xfrm>
          <a:prstGeom prst="rect">
            <a:avLst/>
          </a:prstGeom>
          <a:noFill/>
          <a:ln w="31750">
            <a:solidFill>
              <a:schemeClr val="accent6"/>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1066800" y="1219200"/>
            <a:ext cx="866545" cy="714389"/>
          </a:xfrm>
          <a:prstGeom prst="rect">
            <a:avLst/>
          </a:prstGeom>
          <a:noFill/>
          <a:ln w="31750">
            <a:solidFill>
              <a:schemeClr val="accent6"/>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3352800" y="838200"/>
            <a:ext cx="1697901" cy="400110"/>
          </a:xfrm>
          <a:prstGeom prst="rect">
            <a:avLst/>
          </a:prstGeom>
          <a:noFill/>
          <a:effectLst>
            <a:outerShdw blurRad="50800" dist="38100" dir="2700000" algn="tl" rotWithShape="0">
              <a:srgbClr val="000000">
                <a:alpha val="43000"/>
              </a:srgbClr>
            </a:outerShdw>
          </a:effectLst>
        </p:spPr>
        <p:txBody>
          <a:bodyPr wrap="none" rtlCol="0">
            <a:spAutoFit/>
          </a:bodyPr>
          <a:lstStyle/>
          <a:p>
            <a:r>
              <a:rPr lang="en-US" sz="2000" dirty="0" smtClean="0">
                <a:solidFill>
                  <a:schemeClr val="accent6"/>
                </a:solidFill>
              </a:rPr>
              <a:t>Small scissor</a:t>
            </a:r>
            <a:endParaRPr lang="en-US" sz="2000" dirty="0">
              <a:solidFill>
                <a:schemeClr val="accent6"/>
              </a:solidFill>
            </a:endParaRPr>
          </a:p>
        </p:txBody>
      </p:sp>
      <p:sp>
        <p:nvSpPr>
          <p:cNvPr id="22" name="TextBox 21"/>
          <p:cNvSpPr txBox="1"/>
          <p:nvPr/>
        </p:nvSpPr>
        <p:spPr>
          <a:xfrm>
            <a:off x="3505200" y="3505200"/>
            <a:ext cx="1938076" cy="400110"/>
          </a:xfrm>
          <a:prstGeom prst="rect">
            <a:avLst/>
          </a:prstGeom>
          <a:noFill/>
          <a:effectLst>
            <a:outerShdw blurRad="50800" dist="38100" dir="2700000" algn="tl" rotWithShape="0">
              <a:srgbClr val="000000">
                <a:alpha val="43000"/>
              </a:srgbClr>
            </a:outerShdw>
          </a:effectLst>
        </p:spPr>
        <p:txBody>
          <a:bodyPr wrap="none" rtlCol="0">
            <a:spAutoFit/>
          </a:bodyPr>
          <a:lstStyle/>
          <a:p>
            <a:r>
              <a:rPr lang="en-US" sz="2000" dirty="0" smtClean="0">
                <a:solidFill>
                  <a:schemeClr val="accent6"/>
                </a:solidFill>
              </a:rPr>
              <a:t>Empty cascade</a:t>
            </a:r>
            <a:endParaRPr lang="en-US" sz="2000" dirty="0">
              <a:solidFill>
                <a:schemeClr val="accent6"/>
              </a:solidFill>
            </a:endParaRPr>
          </a:p>
        </p:txBody>
      </p:sp>
      <p:cxnSp>
        <p:nvCxnSpPr>
          <p:cNvPr id="10" name="Straight Arrow Connector 9"/>
          <p:cNvCxnSpPr>
            <a:stCxn id="6" idx="1"/>
            <a:endCxn id="21" idx="3"/>
          </p:cNvCxnSpPr>
          <p:nvPr/>
        </p:nvCxnSpPr>
        <p:spPr>
          <a:xfrm flipH="1">
            <a:off x="1933345" y="1038255"/>
            <a:ext cx="1419455" cy="53814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5" name="Straight Arrow Connector 24"/>
          <p:cNvCxnSpPr>
            <a:stCxn id="22" idx="1"/>
          </p:cNvCxnSpPr>
          <p:nvPr/>
        </p:nvCxnSpPr>
        <p:spPr>
          <a:xfrm flipH="1" flipV="1">
            <a:off x="2667000" y="2362200"/>
            <a:ext cx="838200" cy="134305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53494943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Conclusions and Future Work</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Efficient spatial database in a key role</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Visibility-aware algorithms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Shadow caster culling</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Streaming?</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Simulation and AI?</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Rethink visibility and spatial connectivity </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See our slides from “Advances in Real-Time Rendering in Games” course </a:t>
            </a: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7950486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Thanks</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Remedy Entertainment</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Petri </a:t>
            </a:r>
            <a:r>
              <a:rPr lang="en-US" sz="1800" dirty="0" err="1" smtClean="0">
                <a:effectLst>
                  <a:outerShdw blurRad="38100" dist="38100" dir="2700000" algn="tl">
                    <a:srgbClr val="DDDDDD"/>
                  </a:outerShdw>
                </a:effectLst>
                <a:latin typeface="Arial" charset="0"/>
                <a:ea typeface="ＭＳ Ｐゴシック" charset="0"/>
              </a:rPr>
              <a:t>Häkkinen</a:t>
            </a:r>
            <a:endParaRPr lang="en-US" sz="1800" dirty="0">
              <a:effectLst>
                <a:outerShdw blurRad="38100" dist="38100" dir="2700000" algn="tl">
                  <a:srgbClr val="DDDDDD"/>
                </a:outerShdw>
              </a:effectLst>
              <a:latin typeface="Arial" charset="0"/>
              <a:ea typeface="ＭＳ Ｐゴシック" charset="0"/>
            </a:endParaRP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Markus </a:t>
            </a:r>
            <a:r>
              <a:rPr lang="en-US" sz="1800" dirty="0" err="1" smtClean="0">
                <a:effectLst>
                  <a:outerShdw blurRad="38100" dist="38100" dir="2700000" algn="tl">
                    <a:srgbClr val="DDDDDD"/>
                  </a:outerShdw>
                </a:effectLst>
                <a:latin typeface="Arial" charset="0"/>
                <a:ea typeface="ＭＳ Ｐゴシック" charset="0"/>
              </a:rPr>
              <a:t>Mäki</a:t>
            </a:r>
            <a:endParaRPr lang="en-US" sz="1800" dirty="0">
              <a:effectLst>
                <a:outerShdw blurRad="38100" dist="38100" dir="2700000" algn="tl">
                  <a:srgbClr val="DDDDDD"/>
                </a:outerShdw>
              </a:effectLst>
              <a:latin typeface="Arial" charset="0"/>
              <a:ea typeface="ＭＳ Ｐゴシック" charset="0"/>
            </a:endParaRP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Olli </a:t>
            </a:r>
            <a:r>
              <a:rPr lang="en-US" sz="1800" dirty="0" err="1" smtClean="0">
                <a:effectLst>
                  <a:outerShdw blurRad="38100" dist="38100" dir="2700000" algn="tl">
                    <a:srgbClr val="DDDDDD"/>
                  </a:outerShdw>
                </a:effectLst>
                <a:latin typeface="Arial" charset="0"/>
                <a:ea typeface="ＭＳ Ｐゴシック" charset="0"/>
              </a:rPr>
              <a:t>Tervo</a:t>
            </a:r>
            <a:endParaRPr lang="en-US" sz="1800" dirty="0">
              <a:effectLst>
                <a:outerShdw blurRad="38100" dist="38100" dir="2700000" algn="tl">
                  <a:srgbClr val="DDDDDD"/>
                </a:outerShdw>
              </a:effectLst>
              <a:latin typeface="Arial" charset="0"/>
              <a:ea typeface="ＭＳ Ｐゴシック" charset="0"/>
            </a:endParaRPr>
          </a:p>
          <a:p>
            <a:pPr eaLnBrk="1" hangingPunct="1">
              <a:spcBef>
                <a:spcPts val="200"/>
              </a:spcBef>
              <a:spcAft>
                <a:spcPts val="200"/>
              </a:spcAft>
              <a:buFont typeface="Wingdings" charset="0"/>
              <a:buChar char="§"/>
            </a:pPr>
            <a:r>
              <a:rPr lang="en-US" sz="1800" dirty="0" err="1" smtClean="0">
                <a:effectLst>
                  <a:outerShdw blurRad="38100" dist="38100" dir="2700000" algn="tl">
                    <a:srgbClr val="DDDDDD"/>
                  </a:outerShdw>
                </a:effectLst>
                <a:latin typeface="Arial" charset="0"/>
                <a:ea typeface="ＭＳ Ｐゴシック" charset="0"/>
              </a:rPr>
              <a:t>Tuukka</a:t>
            </a:r>
            <a:r>
              <a:rPr lang="en-US" sz="1800" dirty="0" smtClean="0">
                <a:effectLst>
                  <a:outerShdw blurRad="38100" dist="38100" dir="2700000" algn="tl">
                    <a:srgbClr val="DDDDDD"/>
                  </a:outerShdw>
                </a:effectLst>
                <a:latin typeface="Arial" charset="0"/>
                <a:ea typeface="ＭＳ Ｐゴシック" charset="0"/>
              </a:rPr>
              <a:t> </a:t>
            </a:r>
            <a:r>
              <a:rPr lang="en-US" sz="1800" dirty="0" err="1" smtClean="0">
                <a:effectLst>
                  <a:outerShdw blurRad="38100" dist="38100" dir="2700000" algn="tl">
                    <a:srgbClr val="DDDDDD"/>
                  </a:outerShdw>
                </a:effectLst>
                <a:latin typeface="Arial" charset="0"/>
                <a:ea typeface="ＭＳ Ｐゴシック" charset="0"/>
              </a:rPr>
              <a:t>Taipalvesi</a:t>
            </a:r>
            <a:endParaRPr lang="en-US" sz="1800" dirty="0" smtClean="0">
              <a:effectLst>
                <a:outerShdw blurRad="38100" dist="38100" dir="2700000" algn="tl">
                  <a:srgbClr val="DDDDDD"/>
                </a:outerShdw>
              </a:effectLst>
              <a:latin typeface="Arial" charset="0"/>
              <a:ea typeface="ＭＳ Ｐゴシック" charset="0"/>
            </a:endParaRP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Colleagues at Umbra Software</a:t>
            </a:r>
          </a:p>
          <a:p>
            <a:pPr eaLnBrk="1" hangingPunct="1">
              <a:spcBef>
                <a:spcPts val="200"/>
              </a:spcBef>
              <a:spcAft>
                <a:spcPts val="200"/>
              </a:spcAft>
              <a:buFont typeface="Wingdings" charset="0"/>
              <a:buChar char="§"/>
            </a:pPr>
            <a:r>
              <a:rPr lang="en-US" sz="1800" dirty="0" err="1" smtClean="0">
                <a:effectLst>
                  <a:outerShdw blurRad="38100" dist="38100" dir="2700000" algn="tl">
                    <a:srgbClr val="DDDDDD"/>
                  </a:outerShdw>
                </a:effectLst>
                <a:latin typeface="Arial" charset="0"/>
                <a:ea typeface="ＭＳ Ｐゴシック" charset="0"/>
              </a:rPr>
              <a:t>Timo</a:t>
            </a:r>
            <a:r>
              <a:rPr lang="en-US" sz="1800" dirty="0" smtClean="0">
                <a:effectLst>
                  <a:outerShdw blurRad="38100" dist="38100" dir="2700000" algn="tl">
                    <a:srgbClr val="DDDDDD"/>
                  </a:outerShdw>
                </a:effectLst>
                <a:latin typeface="Arial" charset="0"/>
                <a:ea typeface="ＭＳ Ｐゴシック" charset="0"/>
              </a:rPr>
              <a:t> </a:t>
            </a:r>
            <a:r>
              <a:rPr lang="en-US" sz="1800" dirty="0" err="1" smtClean="0">
                <a:effectLst>
                  <a:outerShdw blurRad="38100" dist="38100" dir="2700000" algn="tl">
                    <a:srgbClr val="DDDDDD"/>
                  </a:outerShdw>
                </a:effectLst>
                <a:latin typeface="Arial" charset="0"/>
                <a:ea typeface="ＭＳ Ｐゴシック" charset="0"/>
              </a:rPr>
              <a:t>Aila</a:t>
            </a:r>
            <a:endParaRPr lang="en-US" sz="1800" dirty="0" smtClean="0">
              <a:effectLst>
                <a:outerShdw blurRad="38100" dist="38100" dir="2700000" algn="tl">
                  <a:srgbClr val="DDDDDD"/>
                </a:outerShdw>
              </a:effectLst>
              <a:latin typeface="Arial" charset="0"/>
              <a:ea typeface="ＭＳ Ｐゴシック" charset="0"/>
            </a:endParaRP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Ville </a:t>
            </a:r>
            <a:r>
              <a:rPr lang="en-US" sz="1800" dirty="0" err="1" smtClean="0">
                <a:effectLst>
                  <a:outerShdw blurRad="38100" dist="38100" dir="2700000" algn="tl">
                    <a:srgbClr val="DDDDDD"/>
                  </a:outerShdw>
                </a:effectLst>
                <a:latin typeface="Arial" charset="0"/>
                <a:ea typeface="ＭＳ Ｐゴシック" charset="0"/>
              </a:rPr>
              <a:t>Miettinen</a:t>
            </a:r>
            <a:endParaRPr lang="en-US" sz="1800" dirty="0" smtClean="0">
              <a:effectLst>
                <a:outerShdw blurRad="38100" dist="38100" dir="2700000" algn="tl">
                  <a:srgbClr val="DDDDDD"/>
                </a:outerShdw>
              </a:effectLst>
              <a:latin typeface="Arial" charset="0"/>
              <a:ea typeface="ＭＳ Ｐゴシック"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4"/>
          <a:stretch>
            <a:fillRect/>
          </a:stretch>
        </p:blipFill>
        <p:spPr>
          <a:xfrm>
            <a:off x="4419600" y="1066800"/>
            <a:ext cx="1240536" cy="1576953"/>
          </a:xfrm>
          <a:prstGeom prst="rect">
            <a:avLst/>
          </a:prstGeom>
          <a:effectLst>
            <a:outerShdw blurRad="50800" dist="38100" dir="2700000" algn="tl" rotWithShape="0">
              <a:srgbClr val="000000">
                <a:alpha val="43000"/>
              </a:srgbClr>
            </a:outerShdw>
            <a:reflection stA="50000" endPos="75000" dist="12700" dir="5400000" sy="-100000" algn="bl" rotWithShape="0"/>
          </a:effectLst>
        </p:spPr>
      </p:pic>
    </p:spTree>
    <p:extLst>
      <p:ext uri="{BB962C8B-B14F-4D97-AF65-F5344CB8AC3E}">
        <p14:creationId xmlns:p14="http://schemas.microsoft.com/office/powerpoint/2010/main" val="180758335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Questions? </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endParaRPr lang="en-US" sz="1800" dirty="0" smtClean="0">
              <a:effectLst>
                <a:outerShdw blurRad="38100" dist="38100" dir="2700000" algn="tl">
                  <a:srgbClr val="DDDDDD"/>
                </a:outerShdw>
              </a:effectLst>
              <a:latin typeface="Arial" charset="0"/>
              <a:ea typeface="ＭＳ Ｐゴシック"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descr="Alan_Wake_LoggingSite_1080p.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7315200" cy="4114800"/>
          </a:xfrm>
          <a:prstGeom prst="rect">
            <a:avLst/>
          </a:prstGeom>
        </p:spPr>
      </p:pic>
      <p:sp>
        <p:nvSpPr>
          <p:cNvPr id="3" name="TextBox 2"/>
          <p:cNvSpPr txBox="1"/>
          <p:nvPr/>
        </p:nvSpPr>
        <p:spPr>
          <a:xfrm>
            <a:off x="457200" y="304800"/>
            <a:ext cx="2441895" cy="584776"/>
          </a:xfrm>
          <a:prstGeom prst="rect">
            <a:avLst/>
          </a:prstGeom>
          <a:noFill/>
          <a:effectLst>
            <a:outerShdw blurRad="50800" dist="38100" dir="2700000" algn="tl" rotWithShape="0">
              <a:srgbClr val="000000">
                <a:alpha val="43000"/>
              </a:srgbClr>
            </a:outerShdw>
          </a:effectLst>
        </p:spPr>
        <p:txBody>
          <a:bodyPr wrap="none" rtlCol="0">
            <a:spAutoFit/>
          </a:bodyPr>
          <a:lstStyle/>
          <a:p>
            <a:r>
              <a:rPr lang="en-US" sz="3200" b="1" dirty="0" smtClean="0">
                <a:solidFill>
                  <a:srgbClr val="FFFFFF"/>
                </a:solidFill>
              </a:rPr>
              <a:t>Questions?</a:t>
            </a:r>
            <a:endParaRPr lang="en-US" sz="3200" b="1" dirty="0">
              <a:solidFill>
                <a:srgbClr val="FFFFFF"/>
              </a:solidFill>
            </a:endParaRPr>
          </a:p>
        </p:txBody>
      </p:sp>
    </p:spTree>
    <p:extLst>
      <p:ext uri="{BB962C8B-B14F-4D97-AF65-F5344CB8AC3E}">
        <p14:creationId xmlns:p14="http://schemas.microsoft.com/office/powerpoint/2010/main" val="156372607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Content Placeholder 1" descr="S11_PosterElements-Mountains.png"/>
          <p:cNvPicPr>
            <a:picLocks noChangeAspect="1"/>
          </p:cNvPicPr>
          <p:nvPr/>
        </p:nvPicPr>
        <p:blipFill>
          <a:blip r:embed="rId5">
            <a:extLst>
              <a:ext uri="{28A0092B-C50C-407E-A947-70E740481C1C}">
                <a14:useLocalDpi xmlns:a14="http://schemas.microsoft.com/office/drawing/2010/main" val="0"/>
              </a:ext>
            </a:extLst>
          </a:blip>
          <a:srcRect l="6741" r="7951" b="14088"/>
          <a:stretch>
            <a:fillRect/>
          </a:stretch>
        </p:blipFill>
        <p:spPr bwMode="auto">
          <a:xfrm>
            <a:off x="-76200" y="-68263"/>
            <a:ext cx="7518400" cy="4259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Text Box 4"/>
          <p:cNvSpPr txBox="1">
            <a:spLocks noChangeArrowheads="1"/>
          </p:cNvSpPr>
          <p:nvPr/>
        </p:nvSpPr>
        <p:spPr bwMode="auto">
          <a:xfrm>
            <a:off x="530225" y="258763"/>
            <a:ext cx="6343650" cy="473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pPr>
            <a:r>
              <a:rPr lang="en-US" sz="2600" dirty="0" smtClean="0">
                <a:solidFill>
                  <a:srgbClr val="FFFFFF"/>
                </a:solidFill>
                <a:latin typeface="Arial Bold" charset="0"/>
              </a:rPr>
              <a:t>Rendering Challenges in Alan Wake</a:t>
            </a:r>
            <a:endParaRPr lang="en-US" sz="2200" dirty="0">
              <a:solidFill>
                <a:srgbClr val="FFFFFF"/>
              </a:solidFill>
              <a:latin typeface="Arial Bold" charset="0"/>
            </a:endParaRPr>
          </a:p>
        </p:txBody>
      </p:sp>
      <p:pic>
        <p:nvPicPr>
          <p:cNvPr id="2" name="umbra_scene_intro.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76200" y="-71350"/>
            <a:ext cx="7576771" cy="4262350"/>
          </a:xfrm>
        </p:spPr>
      </p:pic>
    </p:spTree>
    <p:extLst>
      <p:ext uri="{BB962C8B-B14F-4D97-AF65-F5344CB8AC3E}">
        <p14:creationId xmlns:p14="http://schemas.microsoft.com/office/powerpoint/2010/main" val="1806834495"/>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Introduction</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Rendering challenges in Alan Wake</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Large outdoor world</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Dynamic objects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Local shadow rendering</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Global shadow rendering</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Umbra internals</a:t>
            </a:r>
            <a:endParaRPr lang="en-US" sz="1400" dirty="0" smtClean="0">
              <a:effectLst>
                <a:outerShdw blurRad="38100" dist="38100" dir="2700000" algn="tl">
                  <a:srgbClr val="DDDDDD"/>
                </a:outerShdw>
              </a:effectLst>
              <a:latin typeface="Arial" charset="0"/>
              <a:ea typeface="ＭＳ Ｐゴシック" charset="0"/>
            </a:endParaRP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Techniques and ideas used to tackle the rendering challenges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Umbra is the visibility middleware used in Alan Wake</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Supports </a:t>
            </a:r>
            <a:r>
              <a:rPr lang="en-US" sz="1400" b="1" dirty="0" smtClean="0">
                <a:effectLst>
                  <a:outerShdw blurRad="38100" dist="38100" dir="2700000" algn="tl">
                    <a:srgbClr val="DDDDDD"/>
                  </a:outerShdw>
                </a:effectLst>
                <a:latin typeface="Arial" charset="0"/>
                <a:ea typeface="ＭＳ Ｐゴシック" charset="0"/>
              </a:rPr>
              <a:t>both</a:t>
            </a:r>
            <a:r>
              <a:rPr lang="en-US" sz="1400" dirty="0" smtClean="0">
                <a:effectLst>
                  <a:outerShdw blurRad="38100" dist="38100" dir="2700000" algn="tl">
                    <a:srgbClr val="DDDDDD"/>
                  </a:outerShdw>
                </a:effectLst>
                <a:latin typeface="Arial" charset="0"/>
                <a:ea typeface="ＭＳ Ｐゴシック" charset="0"/>
              </a:rPr>
              <a:t> hardware and software occlusion </a:t>
            </a: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1734834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Large Outdoor Worlds</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Occlusion Culling and LOD</a:t>
            </a:r>
            <a:endParaRPr lang="en-US" sz="1400" dirty="0" smtClean="0">
              <a:effectLst>
                <a:outerShdw blurRad="38100" dist="38100" dir="2700000" algn="tl">
                  <a:srgbClr val="DDDDDD"/>
                </a:outerShdw>
              </a:effectLst>
              <a:latin typeface="Arial" charset="0"/>
              <a:ea typeface="ＭＳ Ｐゴシック" charset="0"/>
            </a:endParaRP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Efficient data handling</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Only a subset of the world fits in the memory</a:t>
            </a:r>
            <a:endParaRPr lang="en-US" sz="1400" dirty="0" smtClean="0">
              <a:effectLst>
                <a:outerShdw blurRad="38100" dist="38100" dir="2700000" algn="tl">
                  <a:srgbClr val="DDDDDD"/>
                </a:outerShdw>
              </a:effectLst>
              <a:latin typeface="Arial" charset="0"/>
              <a:ea typeface="ＭＳ Ｐゴシック"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4"/>
          <a:stretch>
            <a:fillRect/>
          </a:stretch>
        </p:blipFill>
        <p:spPr>
          <a:xfrm>
            <a:off x="990600" y="1981200"/>
            <a:ext cx="5334000" cy="1920240"/>
          </a:xfrm>
          <a:prstGeom prst="rect">
            <a:avLst/>
          </a:prstGeom>
        </p:spPr>
      </p:pic>
    </p:spTree>
    <p:extLst>
      <p:ext uri="{BB962C8B-B14F-4D97-AF65-F5344CB8AC3E}">
        <p14:creationId xmlns:p14="http://schemas.microsoft.com/office/powerpoint/2010/main" val="22814797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Requirements for Visibility</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Scalable </a:t>
            </a:r>
            <a:r>
              <a:rPr lang="en-US" sz="1800" dirty="0">
                <a:effectLst>
                  <a:outerShdw blurRad="38100" dist="38100" dir="2700000" algn="tl">
                    <a:srgbClr val="DDDDDD"/>
                  </a:outerShdw>
                </a:effectLst>
                <a:latin typeface="Arial" charset="0"/>
                <a:ea typeface="ＭＳ Ｐゴシック" charset="0"/>
              </a:rPr>
              <a:t>culling (view frustum, distance and occlusion)</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Out-of-core objects should be cheap</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Efficient initial construction</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Incremental updates for dynamic objects</a:t>
            </a: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3310046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Umbra Architecture </a:t>
            </a:r>
            <a:endParaRPr lang="en-US" b="1" dirty="0">
              <a:solidFill>
                <a:schemeClr val="bg2"/>
              </a:solidFill>
              <a:effectLst>
                <a:outerShdw blurRad="38100" dist="38100" dir="2700000" algn="tl">
                  <a:srgbClr val="DDDDDD"/>
                </a:outerShdw>
              </a:effectLst>
              <a:latin typeface="Arial Bold"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2819400" y="2133600"/>
            <a:ext cx="1524000" cy="1524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t>Query traversal</a:t>
            </a:r>
            <a:endParaRPr lang="en-US" sz="2000" dirty="0"/>
          </a:p>
        </p:txBody>
      </p:sp>
      <p:cxnSp>
        <p:nvCxnSpPr>
          <p:cNvPr id="6" name="Straight Connector 5"/>
          <p:cNvCxnSpPr/>
          <p:nvPr/>
        </p:nvCxnSpPr>
        <p:spPr>
          <a:xfrm>
            <a:off x="2514600" y="838200"/>
            <a:ext cx="0" cy="3048000"/>
          </a:xfrm>
          <a:prstGeom prst="line">
            <a:avLst/>
          </a:prstGeom>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685800" y="685800"/>
            <a:ext cx="979755" cy="461665"/>
          </a:xfrm>
          <a:prstGeom prst="rect">
            <a:avLst/>
          </a:prstGeom>
          <a:noFill/>
        </p:spPr>
        <p:txBody>
          <a:bodyPr wrap="none" rtlCol="0">
            <a:spAutoFit/>
          </a:bodyPr>
          <a:lstStyle/>
          <a:p>
            <a:r>
              <a:rPr lang="en-US" dirty="0" smtClean="0"/>
              <a:t>Client</a:t>
            </a:r>
            <a:endParaRPr lang="en-US" dirty="0"/>
          </a:p>
        </p:txBody>
      </p:sp>
      <p:sp>
        <p:nvSpPr>
          <p:cNvPr id="8" name="TextBox 7"/>
          <p:cNvSpPr txBox="1"/>
          <p:nvPr/>
        </p:nvSpPr>
        <p:spPr>
          <a:xfrm>
            <a:off x="4419600" y="685800"/>
            <a:ext cx="1108146" cy="461665"/>
          </a:xfrm>
          <a:prstGeom prst="rect">
            <a:avLst/>
          </a:prstGeom>
          <a:noFill/>
        </p:spPr>
        <p:txBody>
          <a:bodyPr wrap="none" rtlCol="0">
            <a:spAutoFit/>
          </a:bodyPr>
          <a:lstStyle/>
          <a:p>
            <a:r>
              <a:rPr lang="en-US" dirty="0" smtClean="0"/>
              <a:t>Umbra</a:t>
            </a:r>
            <a:endParaRPr lang="en-US" dirty="0"/>
          </a:p>
        </p:txBody>
      </p:sp>
      <p:sp>
        <p:nvSpPr>
          <p:cNvPr id="11" name="Right Arrow 10"/>
          <p:cNvSpPr/>
          <p:nvPr/>
        </p:nvSpPr>
        <p:spPr>
          <a:xfrm>
            <a:off x="1524000" y="1447800"/>
            <a:ext cx="3810000" cy="2286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ight Arrow 11"/>
          <p:cNvSpPr/>
          <p:nvPr/>
        </p:nvSpPr>
        <p:spPr>
          <a:xfrm>
            <a:off x="1524000" y="2133600"/>
            <a:ext cx="1257492" cy="2286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Left-Right Arrow 14"/>
          <p:cNvSpPr/>
          <p:nvPr/>
        </p:nvSpPr>
        <p:spPr>
          <a:xfrm>
            <a:off x="4381308" y="2743200"/>
            <a:ext cx="990600" cy="228600"/>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55887" y="1371600"/>
            <a:ext cx="1416473" cy="338554"/>
          </a:xfrm>
          <a:prstGeom prst="rect">
            <a:avLst/>
          </a:prstGeom>
          <a:noFill/>
        </p:spPr>
        <p:txBody>
          <a:bodyPr wrap="none" rtlCol="0">
            <a:spAutoFit/>
          </a:bodyPr>
          <a:lstStyle/>
          <a:p>
            <a:r>
              <a:rPr lang="en-US" sz="1600" dirty="0" smtClean="0"/>
              <a:t>Insert/Update</a:t>
            </a:r>
            <a:endParaRPr lang="en-US" sz="1600" dirty="0"/>
          </a:p>
        </p:txBody>
      </p:sp>
      <p:sp>
        <p:nvSpPr>
          <p:cNvPr id="21" name="TextBox 20"/>
          <p:cNvSpPr txBox="1"/>
          <p:nvPr/>
        </p:nvSpPr>
        <p:spPr>
          <a:xfrm>
            <a:off x="152400" y="2057400"/>
            <a:ext cx="1302460" cy="338554"/>
          </a:xfrm>
          <a:prstGeom prst="rect">
            <a:avLst/>
          </a:prstGeom>
          <a:noFill/>
        </p:spPr>
        <p:txBody>
          <a:bodyPr wrap="none" rtlCol="0">
            <a:spAutoFit/>
          </a:bodyPr>
          <a:lstStyle/>
          <a:p>
            <a:r>
              <a:rPr lang="en-US" sz="1600" dirty="0" smtClean="0"/>
              <a:t>Query begin</a:t>
            </a:r>
            <a:endParaRPr lang="en-US" sz="1600" dirty="0"/>
          </a:p>
        </p:txBody>
      </p:sp>
      <p:sp>
        <p:nvSpPr>
          <p:cNvPr id="22" name="TextBox 21"/>
          <p:cNvSpPr txBox="1"/>
          <p:nvPr/>
        </p:nvSpPr>
        <p:spPr>
          <a:xfrm>
            <a:off x="228600" y="3276600"/>
            <a:ext cx="1142761" cy="338554"/>
          </a:xfrm>
          <a:prstGeom prst="rect">
            <a:avLst/>
          </a:prstGeom>
          <a:noFill/>
        </p:spPr>
        <p:txBody>
          <a:bodyPr wrap="none" rtlCol="0">
            <a:spAutoFit/>
          </a:bodyPr>
          <a:lstStyle/>
          <a:p>
            <a:r>
              <a:rPr lang="en-US" sz="1600" dirty="0" smtClean="0"/>
              <a:t>Query end</a:t>
            </a:r>
            <a:endParaRPr lang="en-US" sz="1600" dirty="0"/>
          </a:p>
        </p:txBody>
      </p:sp>
      <p:sp>
        <p:nvSpPr>
          <p:cNvPr id="23" name="Left-Right Arrow 22"/>
          <p:cNvSpPr/>
          <p:nvPr/>
        </p:nvSpPr>
        <p:spPr>
          <a:xfrm>
            <a:off x="1524000" y="2743200"/>
            <a:ext cx="1219200" cy="228600"/>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1600584" y="2495644"/>
            <a:ext cx="1074132" cy="338554"/>
          </a:xfrm>
          <a:prstGeom prst="rect">
            <a:avLst/>
          </a:prstGeom>
          <a:noFill/>
        </p:spPr>
        <p:txBody>
          <a:bodyPr wrap="none" rtlCol="0">
            <a:spAutoFit/>
          </a:bodyPr>
          <a:lstStyle/>
          <a:p>
            <a:r>
              <a:rPr lang="en-US" sz="1600" dirty="0" smtClean="0"/>
              <a:t>Callbacks</a:t>
            </a:r>
            <a:endParaRPr lang="en-US" sz="1600" dirty="0"/>
          </a:p>
        </p:txBody>
      </p:sp>
      <p:sp>
        <p:nvSpPr>
          <p:cNvPr id="25" name="Right Arrow 24"/>
          <p:cNvSpPr/>
          <p:nvPr/>
        </p:nvSpPr>
        <p:spPr>
          <a:xfrm flipH="1">
            <a:off x="1524000" y="3352800"/>
            <a:ext cx="1219200" cy="2286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Magnetic Disk 4"/>
          <p:cNvSpPr/>
          <p:nvPr/>
        </p:nvSpPr>
        <p:spPr>
          <a:xfrm>
            <a:off x="5419677" y="1371600"/>
            <a:ext cx="1577340" cy="2438400"/>
          </a:xfrm>
          <a:prstGeom prst="flowChartMagneticDisk">
            <a:avLst/>
          </a:prstGeom>
          <a:ln/>
        </p:spPr>
        <p:style>
          <a:lnRef idx="1">
            <a:schemeClr val="accent1"/>
          </a:lnRef>
          <a:fillRef idx="3">
            <a:schemeClr val="accent1"/>
          </a:fillRef>
          <a:effectRef idx="2">
            <a:schemeClr val="accent1"/>
          </a:effectRef>
          <a:fontRef idx="minor">
            <a:schemeClr val="lt1"/>
          </a:fontRef>
        </p:style>
        <p:txBody>
          <a:bodyPr/>
          <a:lstStyle/>
          <a:p>
            <a:r>
              <a:rPr lang="en-US" sz="2000" dirty="0" smtClean="0"/>
              <a:t>Spatial database</a:t>
            </a:r>
            <a:endParaRPr lang="en-US" sz="2000" dirty="0"/>
          </a:p>
        </p:txBody>
      </p:sp>
    </p:spTree>
    <p:extLst>
      <p:ext uri="{BB962C8B-B14F-4D97-AF65-F5344CB8AC3E}">
        <p14:creationId xmlns:p14="http://schemas.microsoft.com/office/powerpoint/2010/main" val="86120338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Spatial Database</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Axis-aligned BSP-tree with varying SAH split planes</a:t>
            </a:r>
            <a:endParaRPr lang="en-US" sz="1400" dirty="0" smtClean="0">
              <a:effectLst>
                <a:outerShdw blurRad="38100" dist="38100" dir="2700000" algn="tl">
                  <a:srgbClr val="DDDDDD"/>
                </a:outerShdw>
              </a:effectLst>
              <a:latin typeface="Arial" charset="0"/>
              <a:ea typeface="ＭＳ Ｐゴシック" charset="0"/>
            </a:endParaRPr>
          </a:p>
          <a:p>
            <a:pPr eaLnBrk="1" hangingPunct="1">
              <a:spcBef>
                <a:spcPts val="200"/>
              </a:spcBef>
              <a:spcAft>
                <a:spcPts val="200"/>
              </a:spcAft>
              <a:buFont typeface="Wingdings" charset="0"/>
              <a:buChar char="§"/>
            </a:pPr>
            <a:r>
              <a:rPr lang="en-US" sz="1800" dirty="0" err="1" smtClean="0">
                <a:effectLst>
                  <a:outerShdw blurRad="38100" dist="38100" dir="2700000" algn="tl">
                    <a:srgbClr val="DDDDDD"/>
                  </a:outerShdw>
                </a:effectLst>
                <a:latin typeface="Arial" charset="0"/>
                <a:ea typeface="ＭＳ Ｐゴシック" charset="0"/>
              </a:rPr>
              <a:t>Premultiplied</a:t>
            </a:r>
            <a:r>
              <a:rPr lang="en-US" sz="1800" dirty="0" smtClean="0">
                <a:effectLst>
                  <a:outerShdw blurRad="38100" dist="38100" dir="2700000" algn="tl">
                    <a:srgbClr val="DDDDDD"/>
                  </a:outerShdw>
                </a:effectLst>
                <a:latin typeface="Arial" charset="0"/>
                <a:ea typeface="ＭＳ Ｐゴシック" charset="0"/>
              </a:rPr>
              <a:t> OBB representation for objects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4x3 matrix for mapping the unit cube to world space OBB</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Lazy update mechanism based on camera frustum</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Mark nodes as dirty, update when actually traversed</a:t>
            </a:r>
          </a:p>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Automatic amortized updates</a:t>
            </a:r>
            <a:endParaRPr lang="en-US" sz="1400" dirty="0" smtClean="0">
              <a:effectLst>
                <a:outerShdw blurRad="38100" dist="38100" dir="2700000" algn="tl">
                  <a:srgbClr val="DDDDDD"/>
                </a:outerShdw>
              </a:effectLst>
              <a:latin typeface="Arial" charset="0"/>
              <a:ea typeface="ＭＳ Ｐゴシック" charset="0"/>
            </a:endParaRP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Split plane optimization to improve spatial subdivision</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Dead node cleanup to save memory on out-of-core locations</a:t>
            </a:r>
          </a:p>
          <a:p>
            <a:pPr lvl="1" eaLnBrk="1" hangingPunct="1">
              <a:spcBef>
                <a:spcPts val="200"/>
              </a:spcBef>
              <a:spcAft>
                <a:spcPts val="200"/>
              </a:spcAft>
              <a:buFont typeface="Wingdings" charset="0"/>
              <a:buChar char="§"/>
            </a:pPr>
            <a:endParaRPr lang="en-US" sz="1400" dirty="0" smtClean="0">
              <a:effectLst>
                <a:outerShdw blurRad="38100" dist="38100" dir="2700000" algn="tl">
                  <a:srgbClr val="DDDDDD"/>
                </a:outerShdw>
              </a:effectLst>
              <a:latin typeface="Arial" charset="0"/>
              <a:ea typeface="ＭＳ Ｐゴシック"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0426065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10"/>
          <p:cNvSpPr txBox="1">
            <a:spLocks noChangeArrowheads="1"/>
          </p:cNvSpPr>
          <p:nvPr/>
        </p:nvSpPr>
        <p:spPr bwMode="auto">
          <a:xfrm>
            <a:off x="295275" y="152400"/>
            <a:ext cx="6345238" cy="443198"/>
          </a:xfrm>
          <a:prstGeom prst="rect">
            <a:avLst/>
          </a:prstGeom>
          <a:noFill/>
          <a:ln>
            <a:noFill/>
          </a:ln>
          <a:extLst/>
        </p:spPr>
        <p:txBody>
          <a:bodyPr lIns="73152" tIns="36576" rIns="73152" bIns="36576">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pPr>
            <a:r>
              <a:rPr lang="en-US" b="1" dirty="0" smtClean="0">
                <a:solidFill>
                  <a:schemeClr val="bg2"/>
                </a:solidFill>
                <a:effectLst>
                  <a:outerShdw blurRad="38100" dist="38100" dir="2700000" algn="tl">
                    <a:srgbClr val="DDDDDD"/>
                  </a:outerShdw>
                </a:effectLst>
                <a:latin typeface="Arial Bold" charset="0"/>
              </a:rPr>
              <a:t>Occlusion Culling</a:t>
            </a:r>
            <a:endParaRPr lang="en-US" b="1" dirty="0">
              <a:solidFill>
                <a:schemeClr val="bg2"/>
              </a:solidFill>
              <a:effectLst>
                <a:outerShdw blurRad="38100" dist="38100" dir="2700000" algn="tl">
                  <a:srgbClr val="DDDDDD"/>
                </a:outerShdw>
              </a:effectLst>
              <a:latin typeface="Arial Bold" charset="0"/>
            </a:endParaRPr>
          </a:p>
        </p:txBody>
      </p:sp>
      <p:sp>
        <p:nvSpPr>
          <p:cNvPr id="39939" name="Rectangle 3"/>
          <p:cNvSpPr>
            <a:spLocks noGrp="1" noChangeArrowheads="1"/>
          </p:cNvSpPr>
          <p:nvPr>
            <p:ph type="body" idx="1"/>
          </p:nvPr>
        </p:nvSpPr>
        <p:spPr>
          <a:xfrm>
            <a:off x="279400" y="685800"/>
            <a:ext cx="6732588" cy="3119438"/>
          </a:xfrm>
        </p:spPr>
        <p:txBody>
          <a:bodyPr/>
          <a:lstStyle/>
          <a:p>
            <a:pPr eaLnBrk="1" hangingPunct="1">
              <a:spcBef>
                <a:spcPts val="200"/>
              </a:spcBef>
              <a:spcAft>
                <a:spcPts val="200"/>
              </a:spcAft>
              <a:buFont typeface="Wingdings" charset="0"/>
              <a:buChar char="§"/>
            </a:pPr>
            <a:r>
              <a:rPr lang="en-US" sz="1800" dirty="0" smtClean="0">
                <a:effectLst>
                  <a:outerShdw blurRad="38100" dist="38100" dir="2700000" algn="tl">
                    <a:srgbClr val="DDDDDD"/>
                  </a:outerShdw>
                </a:effectLst>
                <a:latin typeface="Arial" charset="0"/>
                <a:ea typeface="ＭＳ Ｐゴシック" charset="0"/>
              </a:rPr>
              <a:t>Hierarchical hardware occlusion culling </a:t>
            </a:r>
          </a:p>
          <a:p>
            <a:pPr eaLnBrk="1" hangingPunct="1">
              <a:spcBef>
                <a:spcPts val="200"/>
              </a:spcBef>
              <a:spcAft>
                <a:spcPts val="200"/>
              </a:spcAft>
              <a:buFont typeface="Wingdings" charset="0"/>
              <a:buChar char="§"/>
            </a:pPr>
            <a:r>
              <a:rPr lang="en-US" sz="1800" dirty="0">
                <a:effectLst>
                  <a:outerShdw blurRad="38100" dist="38100" dir="2700000" algn="tl">
                    <a:srgbClr val="DDDDDD"/>
                  </a:outerShdw>
                </a:effectLst>
                <a:latin typeface="Arial" charset="0"/>
                <a:ea typeface="ＭＳ Ｐゴシック" charset="0"/>
              </a:rPr>
              <a:t>A</a:t>
            </a:r>
            <a:r>
              <a:rPr lang="en-US" sz="1800" dirty="0" smtClean="0">
                <a:effectLst>
                  <a:outerShdw blurRad="38100" dist="38100" dir="2700000" algn="tl">
                    <a:srgbClr val="DDDDDD"/>
                  </a:outerShdw>
                </a:effectLst>
                <a:latin typeface="Arial" charset="0"/>
                <a:ea typeface="ＭＳ Ｐゴシック" charset="0"/>
              </a:rPr>
              <a:t>voiding latency by interleaving work</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Umbra does hierarchy traversal and database update tasks to prevent CPU stalling</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Works well in practice, however 100% utilization impossible due to GPU starvation	</a:t>
            </a:r>
            <a:endParaRPr lang="en-US" sz="1000" dirty="0" smtClean="0">
              <a:effectLst>
                <a:outerShdw blurRad="38100" dist="38100" dir="2700000" algn="tl">
                  <a:srgbClr val="DDDDDD"/>
                </a:outerShdw>
              </a:effectLst>
              <a:latin typeface="Arial" charset="0"/>
              <a:ea typeface="ＭＳ Ｐゴシック" charset="0"/>
            </a:endParaRPr>
          </a:p>
          <a:p>
            <a:pPr eaLnBrk="1" hangingPunct="1">
              <a:spcBef>
                <a:spcPts val="200"/>
              </a:spcBef>
              <a:spcAft>
                <a:spcPts val="200"/>
              </a:spcAft>
              <a:buFont typeface="Wingdings" charset="0"/>
              <a:buChar char="§"/>
            </a:pPr>
            <a:r>
              <a:rPr lang="en-US" sz="1800" dirty="0">
                <a:effectLst>
                  <a:outerShdw blurRad="38100" dist="38100" dir="2700000" algn="tl">
                    <a:srgbClr val="DDDDDD"/>
                  </a:outerShdw>
                </a:effectLst>
                <a:latin typeface="Arial" charset="0"/>
                <a:ea typeface="ＭＳ Ｐゴシック" charset="0"/>
              </a:rPr>
              <a:t>Avoiding latency by </a:t>
            </a:r>
            <a:r>
              <a:rPr lang="en-US" sz="1800" dirty="0" smtClean="0">
                <a:effectLst>
                  <a:outerShdw blurRad="38100" dist="38100" dir="2700000" algn="tl">
                    <a:srgbClr val="DDDDDD"/>
                  </a:outerShdw>
                </a:effectLst>
                <a:latin typeface="Arial" charset="0"/>
                <a:ea typeface="ＭＳ Ｐゴシック" charset="0"/>
              </a:rPr>
              <a:t>delayed reads</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Artifacts! </a:t>
            </a:r>
          </a:p>
          <a:p>
            <a:pPr lvl="1" eaLnBrk="1" hangingPunct="1">
              <a:spcBef>
                <a:spcPts val="200"/>
              </a:spcBef>
              <a:spcAft>
                <a:spcPts val="200"/>
              </a:spcAft>
              <a:buFont typeface="Wingdings" charset="0"/>
              <a:buChar char="§"/>
            </a:pPr>
            <a:r>
              <a:rPr lang="en-US" sz="1400" dirty="0" smtClean="0">
                <a:effectLst>
                  <a:outerShdw blurRad="38100" dist="38100" dir="2700000" algn="tl">
                    <a:srgbClr val="DDDDDD"/>
                  </a:outerShdw>
                </a:effectLst>
                <a:latin typeface="Arial" charset="0"/>
                <a:ea typeface="ＭＳ Ｐゴシック" charset="0"/>
              </a:rPr>
              <a:t>Can not use full hierarchy -&gt; not scalable</a:t>
            </a:r>
          </a:p>
          <a:p>
            <a:pPr marL="0" indent="0" eaLnBrk="1" hangingPunct="1">
              <a:spcBef>
                <a:spcPts val="200"/>
              </a:spcBef>
              <a:spcAft>
                <a:spcPts val="200"/>
              </a:spcAft>
              <a:buNone/>
            </a:pPr>
            <a:endParaRPr lang="en-US" sz="1800" dirty="0" smtClean="0">
              <a:effectLst>
                <a:outerShdw blurRad="38100" dist="38100" dir="2700000" algn="tl">
                  <a:srgbClr val="DDDDDD"/>
                </a:outerShdw>
              </a:effectLst>
              <a:latin typeface="Arial" charset="0"/>
              <a:ea typeface="ＭＳ Ｐゴシック" charset="0"/>
            </a:endParaRPr>
          </a:p>
          <a:p>
            <a:pPr lvl="1" eaLnBrk="1" hangingPunct="1">
              <a:spcBef>
                <a:spcPts val="200"/>
              </a:spcBef>
              <a:spcAft>
                <a:spcPts val="200"/>
              </a:spcAft>
              <a:buFont typeface="Wingdings" charset="0"/>
              <a:buChar char="§"/>
            </a:pPr>
            <a:endParaRPr lang="en-US" sz="1400" dirty="0" smtClean="0">
              <a:effectLst>
                <a:outerShdw blurRad="38100" dist="38100" dir="2700000" algn="tl">
                  <a:srgbClr val="DDDDDD"/>
                </a:outerShdw>
              </a:effectLst>
              <a:latin typeface="Arial" charset="0"/>
              <a:ea typeface="ＭＳ Ｐゴシック" charset="0"/>
            </a:endParaRPr>
          </a:p>
        </p:txBody>
      </p:sp>
      <p:pic>
        <p:nvPicPr>
          <p:cNvPr id="11268" name="Picture 2" descr="S11_LogoHor.png"/>
          <p:cNvPicPr>
            <a:picLocks noChangeAspect="1"/>
          </p:cNvPicPr>
          <p:nvPr/>
        </p:nvPicPr>
        <p:blipFill>
          <a:blip r:embed="rId3">
            <a:extLst>
              <a:ext uri="{28A0092B-C50C-407E-A947-70E740481C1C}">
                <a14:useLocalDpi xmlns:a14="http://schemas.microsoft.com/office/drawing/2010/main" val="0"/>
              </a:ext>
            </a:extLst>
          </a:blip>
          <a:srcRect t="79630" r="54198"/>
          <a:stretch>
            <a:fillRect/>
          </a:stretch>
        </p:blipFill>
        <p:spPr bwMode="auto">
          <a:xfrm>
            <a:off x="5638800" y="39688"/>
            <a:ext cx="1584325"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571604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Custom Design">
  <a:themeElements>
    <a:clrScheme name="SIGGRAPH 2011">
      <a:dk1>
        <a:srgbClr val="532903"/>
      </a:dk1>
      <a:lt1>
        <a:srgbClr val="784A2B"/>
      </a:lt1>
      <a:dk2>
        <a:srgbClr val="784A2B"/>
      </a:dk2>
      <a:lt2>
        <a:srgbClr val="96714E"/>
      </a:lt2>
      <a:accent1>
        <a:srgbClr val="78BD57"/>
      </a:accent1>
      <a:accent2>
        <a:srgbClr val="26A85C"/>
      </a:accent2>
      <a:accent3>
        <a:srgbClr val="117D7D"/>
      </a:accent3>
      <a:accent4>
        <a:srgbClr val="78BD57"/>
      </a:accent4>
      <a:accent5>
        <a:srgbClr val="43A7D7"/>
      </a:accent5>
      <a:accent6>
        <a:srgbClr val="0C569E"/>
      </a:accent6>
      <a:hlink>
        <a:srgbClr val="0C569E"/>
      </a:hlink>
      <a:folHlink>
        <a:srgbClr val="117D7D"/>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7429</TotalTime>
  <Words>2987</Words>
  <Application>Microsoft Macintosh PowerPoint</Application>
  <PresentationFormat>Custom</PresentationFormat>
  <Paragraphs>184</Paragraphs>
  <Slides>25</Slides>
  <Notes>25</Notes>
  <HiddenSlides>0</HiddenSlides>
  <MMClips>3</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Steve Overby</dc:creator>
  <cp:lastModifiedBy>Ari</cp:lastModifiedBy>
  <cp:revision>249</cp:revision>
  <dcterms:created xsi:type="dcterms:W3CDTF">2010-04-08T22:04:55Z</dcterms:created>
  <dcterms:modified xsi:type="dcterms:W3CDTF">2011-08-16T23:15:20Z</dcterms:modified>
</cp:coreProperties>
</file>